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77" r:id="rId3"/>
    <p:sldId id="319" r:id="rId4"/>
    <p:sldId id="282" r:id="rId5"/>
    <p:sldId id="287" r:id="rId6"/>
    <p:sldId id="288" r:id="rId7"/>
    <p:sldId id="289" r:id="rId8"/>
    <p:sldId id="283" r:id="rId9"/>
    <p:sldId id="280" r:id="rId10"/>
    <p:sldId id="290" r:id="rId11"/>
    <p:sldId id="293" r:id="rId12"/>
    <p:sldId id="299" r:id="rId13"/>
    <p:sldId id="291" r:id="rId14"/>
    <p:sldId id="292" r:id="rId15"/>
    <p:sldId id="294" r:id="rId16"/>
    <p:sldId id="320" r:id="rId17"/>
    <p:sldId id="278" r:id="rId18"/>
    <p:sldId id="296" r:id="rId19"/>
    <p:sldId id="295" r:id="rId20"/>
    <p:sldId id="297" r:id="rId21"/>
    <p:sldId id="279" r:id="rId22"/>
    <p:sldId id="298" r:id="rId23"/>
    <p:sldId id="300" r:id="rId24"/>
    <p:sldId id="301" r:id="rId25"/>
    <p:sldId id="302" r:id="rId26"/>
    <p:sldId id="323" r:id="rId27"/>
    <p:sldId id="324" r:id="rId28"/>
    <p:sldId id="325" r:id="rId29"/>
    <p:sldId id="322" r:id="rId30"/>
    <p:sldId id="330" r:id="rId31"/>
    <p:sldId id="331" r:id="rId32"/>
    <p:sldId id="270" r:id="rId33"/>
    <p:sldId id="326" r:id="rId34"/>
    <p:sldId id="303" r:id="rId35"/>
    <p:sldId id="269" r:id="rId36"/>
    <p:sldId id="328" r:id="rId37"/>
    <p:sldId id="304" r:id="rId38"/>
    <p:sldId id="336" r:id="rId39"/>
    <p:sldId id="327" r:id="rId40"/>
    <p:sldId id="271" r:id="rId41"/>
    <p:sldId id="337" r:id="rId42"/>
    <p:sldId id="307" r:id="rId43"/>
    <p:sldId id="308" r:id="rId44"/>
    <p:sldId id="318" r:id="rId45"/>
    <p:sldId id="306" r:id="rId46"/>
    <p:sldId id="338" r:id="rId47"/>
    <p:sldId id="305" r:id="rId48"/>
    <p:sldId id="329" r:id="rId49"/>
    <p:sldId id="26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76975" autoAdjust="0"/>
  </p:normalViewPr>
  <p:slideViewPr>
    <p:cSldViewPr snapToGrid="0">
      <p:cViewPr varScale="1">
        <p:scale>
          <a:sx n="58" d="100"/>
          <a:sy n="58" d="100"/>
        </p:scale>
        <p:origin x="157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20251124: 42. dia: berakni azt a négy négyszöges ábrát, amit a </a:t>
            </a:r>
            <a:r>
              <a:rPr lang="hu-HU" dirty="0" err="1"/>
              <a:t>shapefile</a:t>
            </a:r>
            <a:r>
              <a:rPr lang="hu-HU" dirty="0"/>
              <a:t> </a:t>
            </a:r>
            <a:r>
              <a:rPr lang="hu-HU" dirty="0" err="1"/>
              <a:t>korlátainál</a:t>
            </a:r>
            <a:r>
              <a:rPr lang="hu-HU" dirty="0"/>
              <a:t> mutatok az összemetszéskor képződő eltérő geometriákról</a:t>
            </a:r>
          </a:p>
          <a:p>
            <a:r>
              <a:rPr lang="hu-HU" dirty="0"/>
              <a:t>20251217: 24. dia (és később): nem biztos, hogy szerencsés "ideiglenes" képvászonnak nevezni, lévén, hogy az </a:t>
            </a:r>
            <a:r>
              <a:rPr lang="hu-HU" dirty="0" err="1"/>
              <a:t>mxd</a:t>
            </a:r>
            <a:r>
              <a:rPr lang="hu-HU" dirty="0"/>
              <a:t> mentésével megmarad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7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09:14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09:14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09:14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09:14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09:14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09:14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09:14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09:14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09:14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09:14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09:14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52321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Geoinformatika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és adatintegráció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Térbeli adatok elemzése 1.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Térbeli adatok elemzése 1.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Geoinformatika</a:t>
            </a:r>
            <a:r>
              <a:rPr lang="hu-HU" dirty="0"/>
              <a:t> és adatintegráció</a:t>
            </a:r>
          </a:p>
          <a:p>
            <a:r>
              <a:rPr lang="hu-HU" dirty="0"/>
              <a:t>2025.11.18.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19975" cy="4754563"/>
          </a:xfrm>
        </p:spPr>
        <p:txBody>
          <a:bodyPr/>
          <a:lstStyle/>
          <a:p>
            <a:r>
              <a:rPr lang="hu-HU" altLang="hu-HU" dirty="0" err="1"/>
              <a:t>Geoprocessing</a:t>
            </a:r>
            <a:r>
              <a:rPr lang="hu-HU" altLang="hu-HU" dirty="0"/>
              <a:t> &gt; </a:t>
            </a:r>
            <a:r>
              <a:rPr lang="hu-HU" altLang="hu-HU" dirty="0" err="1"/>
              <a:t>Geoprocessing</a:t>
            </a:r>
            <a:r>
              <a:rPr lang="hu-HU" altLang="hu-HU" dirty="0"/>
              <a:t> </a:t>
            </a:r>
            <a:r>
              <a:rPr lang="hu-HU" altLang="hu-HU" dirty="0" err="1"/>
              <a:t>Options</a:t>
            </a:r>
            <a:r>
              <a:rPr lang="hu-HU" altLang="hu-HU" dirty="0"/>
              <a:t>…</a:t>
            </a:r>
          </a:p>
          <a:p>
            <a:r>
              <a:rPr lang="hu-HU" dirty="0"/>
              <a:t>létező kimeneti fájl automatikus f</a:t>
            </a:r>
            <a:r>
              <a:rPr lang="en-US" dirty="0" err="1"/>
              <a:t>elülírás</a:t>
            </a:r>
            <a:r>
              <a:rPr lang="hu-HU" dirty="0"/>
              <a:t>a</a:t>
            </a:r>
          </a:p>
          <a:p>
            <a:pPr lvl="1"/>
            <a:r>
              <a:rPr lang="hu-HU" dirty="0"/>
              <a:t>alapértelmezetten nem engedélyezett</a:t>
            </a:r>
          </a:p>
          <a:p>
            <a:pPr lvl="1"/>
            <a:r>
              <a:rPr lang="hu-HU" dirty="0"/>
              <a:t>hibát dob az eszköz, ha már létezik a kimeneti fájl</a:t>
            </a:r>
            <a:endParaRPr lang="en-US" dirty="0"/>
          </a:p>
          <a:p>
            <a:r>
              <a:rPr lang="hu-HU" dirty="0">
                <a:solidFill>
                  <a:srgbClr val="FF0000"/>
                </a:solidFill>
              </a:rPr>
              <a:t>eszközfuttatások </a:t>
            </a:r>
            <a:r>
              <a:rPr lang="hu-HU" dirty="0" err="1">
                <a:solidFill>
                  <a:srgbClr val="FF0000"/>
                </a:solidFill>
              </a:rPr>
              <a:t>logolása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xml-fájlba</a:t>
            </a:r>
            <a:r>
              <a:rPr lang="hu-HU" dirty="0"/>
              <a:t> rögzíti azokat az adatokat, amit a </a:t>
            </a:r>
            <a:r>
              <a:rPr lang="hu-HU" dirty="0" err="1"/>
              <a:t>Results</a:t>
            </a:r>
            <a:r>
              <a:rPr lang="hu-HU" dirty="0"/>
              <a:t> ablakban is visszanézhetünk</a:t>
            </a:r>
          </a:p>
          <a:p>
            <a:pPr lvl="1"/>
            <a:r>
              <a:rPr lang="en-US" dirty="0"/>
              <a:t>C:\Users\</a:t>
            </a:r>
            <a:r>
              <a:rPr lang="hu-HU" dirty="0"/>
              <a:t>[felhasználónév]</a:t>
            </a:r>
            <a:r>
              <a:rPr lang="en-US" dirty="0"/>
              <a:t>\</a:t>
            </a:r>
            <a:r>
              <a:rPr lang="en-US" dirty="0" err="1"/>
              <a:t>AppData</a:t>
            </a:r>
            <a:r>
              <a:rPr lang="en-US" dirty="0"/>
              <a:t>\Roaming\ESRI\Desktop10.</a:t>
            </a:r>
            <a:r>
              <a:rPr lang="hu-HU" dirty="0"/>
              <a:t>8</a:t>
            </a:r>
            <a:r>
              <a:rPr lang="en-US" dirty="0"/>
              <a:t>\</a:t>
            </a:r>
            <a:r>
              <a:rPr lang="en-US" dirty="0" err="1"/>
              <a:t>ArcToolbox</a:t>
            </a:r>
            <a:r>
              <a:rPr lang="en-US" dirty="0"/>
              <a:t>\History</a:t>
            </a:r>
            <a:endParaRPr lang="hu-HU" dirty="0"/>
          </a:p>
          <a:p>
            <a:pPr lvl="1"/>
            <a:r>
              <a:rPr lang="hu-HU" dirty="0"/>
              <a:t>emellett a kimeneti fájl </a:t>
            </a:r>
            <a:r>
              <a:rPr lang="hu-HU" dirty="0" err="1"/>
              <a:t>metaadataiba</a:t>
            </a:r>
            <a:r>
              <a:rPr lang="hu-HU" dirty="0"/>
              <a:t> is beírja az előállításának részleteit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1357040"/>
            <a:ext cx="3824287" cy="4791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8408669" y="2038350"/>
            <a:ext cx="3469005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19975" cy="4754563"/>
          </a:xfrm>
        </p:spPr>
        <p:txBody>
          <a:bodyPr/>
          <a:lstStyle/>
          <a:p>
            <a:r>
              <a:rPr lang="hu-HU" altLang="hu-HU" dirty="0">
                <a:solidFill>
                  <a:srgbClr val="FF0000"/>
                </a:solidFill>
              </a:rPr>
              <a:t>háttérfolyamatként történő futtatás</a:t>
            </a:r>
          </a:p>
          <a:p>
            <a:pPr lvl="1"/>
            <a:r>
              <a:rPr lang="hu-HU" dirty="0"/>
              <a:t>felugró ablak helyett </a:t>
            </a:r>
            <a:r>
              <a:rPr lang="en-US" dirty="0" err="1"/>
              <a:t>csak</a:t>
            </a:r>
            <a:r>
              <a:rPr lang="en-US" dirty="0"/>
              <a:t> a</a:t>
            </a:r>
            <a:r>
              <a:rPr lang="hu-HU" dirty="0"/>
              <a:t>z alsó státuszsoron </a:t>
            </a:r>
            <a:r>
              <a:rPr lang="en-US" dirty="0" err="1"/>
              <a:t>mutatja</a:t>
            </a:r>
            <a:r>
              <a:rPr lang="en-US" dirty="0"/>
              <a:t> a </a:t>
            </a:r>
            <a:r>
              <a:rPr lang="en-US" dirty="0" err="1"/>
              <a:t>futó</a:t>
            </a:r>
            <a:r>
              <a:rPr lang="en-US" dirty="0"/>
              <a:t> </a:t>
            </a:r>
            <a:r>
              <a:rPr lang="en-US" dirty="0" err="1"/>
              <a:t>folyamatot</a:t>
            </a:r>
            <a:endParaRPr lang="hu-HU" dirty="0"/>
          </a:p>
          <a:p>
            <a:pPr lvl="1"/>
            <a:r>
              <a:rPr lang="hu-HU" dirty="0"/>
              <a:t>értesít a sikerről vagy hibáról</a:t>
            </a:r>
          </a:p>
          <a:p>
            <a:pPr lvl="1"/>
            <a:r>
              <a:rPr lang="hu-HU" dirty="0"/>
              <a:t>értesítési idő befolyásolható</a:t>
            </a:r>
          </a:p>
          <a:p>
            <a:pPr lvl="1"/>
            <a:r>
              <a:rPr lang="en-US" dirty="0"/>
              <a:t>64 bites </a:t>
            </a:r>
            <a:r>
              <a:rPr lang="en-US" dirty="0" err="1"/>
              <a:t>verzión</a:t>
            </a:r>
            <a:r>
              <a:rPr lang="en-US" dirty="0"/>
              <a:t> 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eszközök</a:t>
            </a:r>
            <a:r>
              <a:rPr lang="en-US" dirty="0"/>
              <a:t> </a:t>
            </a:r>
            <a:r>
              <a:rPr lang="en-US" dirty="0" err="1"/>
              <a:t>hibát</a:t>
            </a:r>
            <a:r>
              <a:rPr lang="en-US" dirty="0"/>
              <a:t> </a:t>
            </a:r>
            <a:r>
              <a:rPr lang="en-US" dirty="0" err="1"/>
              <a:t>dob</a:t>
            </a:r>
            <a:r>
              <a:rPr lang="hu-HU" dirty="0"/>
              <a:t>hat</a:t>
            </a:r>
            <a:r>
              <a:rPr lang="en-US" dirty="0" err="1"/>
              <a:t>nak</a:t>
            </a:r>
            <a:r>
              <a:rPr lang="en-US" dirty="0"/>
              <a:t>, ha be van </a:t>
            </a:r>
            <a:r>
              <a:rPr lang="en-US" dirty="0" err="1"/>
              <a:t>pipálva</a:t>
            </a:r>
            <a:r>
              <a:rPr lang="hu-HU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1357040"/>
            <a:ext cx="3824287" cy="4791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8408669" y="2276474"/>
            <a:ext cx="3469005" cy="9429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61" y="3873981"/>
            <a:ext cx="3787830" cy="22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19975" cy="4754563"/>
          </a:xfrm>
        </p:spPr>
        <p:txBody>
          <a:bodyPr/>
          <a:lstStyle/>
          <a:p>
            <a:r>
              <a:rPr lang="hu-HU" altLang="hu-HU" dirty="0">
                <a:solidFill>
                  <a:srgbClr val="FF0000"/>
                </a:solidFill>
              </a:rPr>
              <a:t>háttérfolyamatként történő futtatás</a:t>
            </a:r>
          </a:p>
          <a:p>
            <a:pPr lvl="1"/>
            <a:r>
              <a:rPr lang="hu-HU" dirty="0"/>
              <a:t>háttérben futás előnye: közben tudunk dolgozni tovább </a:t>
            </a:r>
            <a:r>
              <a:rPr lang="hu-HU" dirty="0" err="1"/>
              <a:t>ArcMapben</a:t>
            </a:r>
            <a:r>
              <a:rPr lang="hu-HU" dirty="0"/>
              <a:t> (de blokkolja a használt fájlokat)</a:t>
            </a:r>
          </a:p>
          <a:p>
            <a:pPr lvl="1"/>
            <a:r>
              <a:rPr lang="hu-HU" dirty="0"/>
              <a:t>több eszközt is indíthatunk (sorba állnak)</a:t>
            </a:r>
          </a:p>
          <a:p>
            <a:pPr lvl="1"/>
            <a:r>
              <a:rPr lang="hu-HU" dirty="0"/>
              <a:t>hiába engedélyezzük, nem minden eszköz fog a háttérben futni</a:t>
            </a:r>
          </a:p>
          <a:p>
            <a:pPr lvl="1"/>
            <a:r>
              <a:rPr lang="hu-HU" dirty="0"/>
              <a:t>pl. a modelleszközök (</a:t>
            </a:r>
            <a:r>
              <a:rPr lang="hu-HU" dirty="0" err="1"/>
              <a:t>ModelBuilder</a:t>
            </a:r>
            <a:r>
              <a:rPr lang="hu-HU" dirty="0"/>
              <a:t>) esetében külön is át kell állítani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1357040"/>
            <a:ext cx="3824287" cy="4791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8408669" y="2276474"/>
            <a:ext cx="3469005" cy="9429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440" y="4122166"/>
            <a:ext cx="4605049" cy="20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2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19975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futtatási előzmények megtartási ideje</a:t>
            </a:r>
          </a:p>
          <a:p>
            <a:pPr lvl="1"/>
            <a:r>
              <a:rPr lang="hu-HU" dirty="0"/>
              <a:t>a 2 hét (alapértelmezett) tökéletes</a:t>
            </a:r>
          </a:p>
          <a:p>
            <a:pPr lvl="1"/>
            <a:r>
              <a:rPr lang="hu-HU" dirty="0"/>
              <a:t>általában csak a legutóbbi néhány eszközfuttatásunkra vagyunk kíváncsiak</a:t>
            </a:r>
          </a:p>
          <a:p>
            <a:r>
              <a:rPr lang="hu-HU" dirty="0"/>
              <a:t>kimeneti fájlok automatikus hozzáadása a rétegkezelőhöz</a:t>
            </a:r>
          </a:p>
          <a:p>
            <a:pPr lvl="1"/>
            <a:r>
              <a:rPr lang="hu-HU" dirty="0"/>
              <a:t>praktikus beállítás, általában meg akarjuk nézni, vagy tovább akarunk vele dolgozni</a:t>
            </a:r>
          </a:p>
          <a:p>
            <a:pPr lvl="1"/>
            <a:r>
              <a:rPr lang="hu-HU" dirty="0"/>
              <a:t>alapértelmezetten engedélyezve van</a:t>
            </a:r>
            <a:endParaRPr lang="en-US" dirty="0"/>
          </a:p>
          <a:p>
            <a:r>
              <a:rPr lang="hu-HU" dirty="0"/>
              <a:t>ideiglenes alapértelmezett kimeneti fájl</a:t>
            </a:r>
          </a:p>
          <a:p>
            <a:pPr lvl="1"/>
            <a:r>
              <a:rPr lang="hu-HU" dirty="0"/>
              <a:t>akkor érdemes engedélyezni, ha egy hosszabb műveleti sor köztes fájljaira nincsen szükségünk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1357040"/>
            <a:ext cx="3824287" cy="4791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8408669" y="4562475"/>
            <a:ext cx="3469005" cy="438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5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19975" cy="4754563"/>
          </a:xfrm>
        </p:spPr>
        <p:txBody>
          <a:bodyPr/>
          <a:lstStyle/>
          <a:p>
            <a:r>
              <a:rPr lang="hu-HU" dirty="0"/>
              <a:t>futtatási előzmények megtartási ideje</a:t>
            </a:r>
          </a:p>
          <a:p>
            <a:pPr lvl="1"/>
            <a:r>
              <a:rPr lang="hu-HU" dirty="0"/>
              <a:t>a 2 hét (alapértelmezett) tökéletes</a:t>
            </a:r>
          </a:p>
          <a:p>
            <a:pPr lvl="1"/>
            <a:r>
              <a:rPr lang="hu-HU" dirty="0"/>
              <a:t>általában csak a legutóbbi néhány eszközfuttatásunkra vagyunk kíváncsiak</a:t>
            </a:r>
          </a:p>
          <a:p>
            <a:r>
              <a:rPr lang="hu-HU" dirty="0">
                <a:solidFill>
                  <a:srgbClr val="FF0000"/>
                </a:solidFill>
              </a:rPr>
              <a:t>kimeneti fájlok automatikus hozzáadása a rétegkezelőhöz</a:t>
            </a:r>
          </a:p>
          <a:p>
            <a:pPr lvl="1"/>
            <a:r>
              <a:rPr lang="hu-HU" dirty="0"/>
              <a:t>praktikus beállítás, általában meg akarjuk nézni, vagy tovább akarunk vele dolgozni</a:t>
            </a:r>
          </a:p>
          <a:p>
            <a:pPr lvl="1"/>
            <a:r>
              <a:rPr lang="hu-HU" dirty="0"/>
              <a:t>alapértelmezetten engedélyezve van</a:t>
            </a:r>
            <a:endParaRPr lang="en-US" dirty="0"/>
          </a:p>
          <a:p>
            <a:r>
              <a:rPr lang="hu-HU" dirty="0"/>
              <a:t>ideiglenes alapértelmezett kimeneti fájl</a:t>
            </a:r>
          </a:p>
          <a:p>
            <a:pPr lvl="1"/>
            <a:r>
              <a:rPr lang="hu-HU" dirty="0"/>
              <a:t>akkor érdemes engedélyezni, ha egy hosszabb műveleti sor köztes fájljaira nincsen szükségünk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1357040"/>
            <a:ext cx="3824287" cy="4791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8408669" y="5191125"/>
            <a:ext cx="3469005" cy="2000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6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19975" cy="4754563"/>
          </a:xfrm>
        </p:spPr>
        <p:txBody>
          <a:bodyPr/>
          <a:lstStyle/>
          <a:p>
            <a:r>
              <a:rPr lang="hu-HU" dirty="0"/>
              <a:t>futtatási előzmények megtartási ideje</a:t>
            </a:r>
          </a:p>
          <a:p>
            <a:pPr lvl="1"/>
            <a:r>
              <a:rPr lang="hu-HU" dirty="0"/>
              <a:t>a 2 hét (alapértelmezett) tökéletes</a:t>
            </a:r>
          </a:p>
          <a:p>
            <a:pPr lvl="1"/>
            <a:r>
              <a:rPr lang="hu-HU" dirty="0"/>
              <a:t>általában csak a legutóbbi néhány eszközfuttatásunkra vagyunk kíváncsiak</a:t>
            </a:r>
          </a:p>
          <a:p>
            <a:r>
              <a:rPr lang="hu-HU" dirty="0"/>
              <a:t>kimeneti fájlok automatikus hozzáadása a rétegkezelőhöz</a:t>
            </a:r>
          </a:p>
          <a:p>
            <a:pPr lvl="1"/>
            <a:r>
              <a:rPr lang="hu-HU" dirty="0"/>
              <a:t>praktikus beállítás, általában meg akarjuk nézni, vagy tovább akarunk vele dolgozni</a:t>
            </a:r>
          </a:p>
          <a:p>
            <a:pPr lvl="1"/>
            <a:r>
              <a:rPr lang="hu-HU" dirty="0"/>
              <a:t>alapértelmezetten engedélyezve van</a:t>
            </a:r>
            <a:endParaRPr lang="en-US" dirty="0"/>
          </a:p>
          <a:p>
            <a:r>
              <a:rPr lang="hu-HU" dirty="0">
                <a:solidFill>
                  <a:srgbClr val="FF0000"/>
                </a:solidFill>
              </a:rPr>
              <a:t>ideiglenes alapértelmezett kimeneti fájl</a:t>
            </a:r>
          </a:p>
          <a:p>
            <a:pPr lvl="1"/>
            <a:r>
              <a:rPr lang="hu-HU" dirty="0"/>
              <a:t>akkor érdemes engedélyezni, ha egy hosszabb műveleti sor köztes fájljaira nincsen szükségünk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1357040"/>
            <a:ext cx="3824287" cy="4791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8408669" y="5343525"/>
            <a:ext cx="3469005" cy="2000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19975" cy="4754563"/>
          </a:xfrm>
        </p:spPr>
        <p:txBody>
          <a:bodyPr/>
          <a:lstStyle/>
          <a:p>
            <a:r>
              <a:rPr lang="hu-HU" altLang="hu-HU" dirty="0"/>
              <a:t>DEMO</a:t>
            </a:r>
          </a:p>
          <a:p>
            <a:pPr lvl="1"/>
            <a:r>
              <a:rPr lang="hu-HU" dirty="0"/>
              <a:t>nyissuk meg a téradatelemzés beállításait</a:t>
            </a:r>
          </a:p>
          <a:p>
            <a:pPr lvl="1"/>
            <a:r>
              <a:rPr lang="hu-HU" dirty="0"/>
              <a:t>engedélyezzük a kimeneti fájl automatikus felülírását</a:t>
            </a:r>
          </a:p>
          <a:p>
            <a:pPr lvl="1"/>
            <a:r>
              <a:rPr lang="hu-HU" dirty="0"/>
              <a:t>csökkentsük az eszközfuttatási előzmények eltárolási idejét 1 hétre</a:t>
            </a:r>
          </a:p>
          <a:p>
            <a:pPr lvl="1"/>
            <a:r>
              <a:rPr lang="hu-HU" dirty="0"/>
              <a:t>biztosítsuk, hogy az eredményfájlok automatikusan a rétegkezelőhöz adódjanak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DA03DE9-C816-4B72-AE87-9D2AA485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940" y="1357040"/>
            <a:ext cx="3743521" cy="4791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8DB7BAC6-5C52-44F4-6B1E-5A89FBF14B55}"/>
              </a:ext>
            </a:extLst>
          </p:cNvPr>
          <p:cNvSpPr/>
          <p:nvPr/>
        </p:nvSpPr>
        <p:spPr>
          <a:xfrm>
            <a:off x="8408669" y="5241925"/>
            <a:ext cx="3469005" cy="2000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D48FDE7-7526-01E0-B9CB-F71CAD0103DE}"/>
              </a:ext>
            </a:extLst>
          </p:cNvPr>
          <p:cNvSpPr/>
          <p:nvPr/>
        </p:nvSpPr>
        <p:spPr>
          <a:xfrm>
            <a:off x="8408669" y="4600575"/>
            <a:ext cx="3469005" cy="438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89FBA90-7397-CAD1-E0E1-A2981EEB823C}"/>
              </a:ext>
            </a:extLst>
          </p:cNvPr>
          <p:cNvSpPr/>
          <p:nvPr/>
        </p:nvSpPr>
        <p:spPr>
          <a:xfrm>
            <a:off x="8408669" y="1828800"/>
            <a:ext cx="3469005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7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keresése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572125" cy="4754563"/>
          </a:xfrm>
        </p:spPr>
        <p:txBody>
          <a:bodyPr/>
          <a:lstStyle/>
          <a:p>
            <a:r>
              <a:rPr lang="hu-HU" dirty="0"/>
              <a:t>az eszközök számos helyről elérhetőek</a:t>
            </a:r>
          </a:p>
          <a:p>
            <a:pPr lvl="1"/>
            <a:r>
              <a:rPr lang="hu-HU" dirty="0"/>
              <a:t>menü és eszköztárak (csak néhány eszköz)</a:t>
            </a:r>
          </a:p>
          <a:p>
            <a:pPr lvl="1"/>
            <a:r>
              <a:rPr lang="hu-HU" dirty="0" err="1"/>
              <a:t>ArcToolbox</a:t>
            </a:r>
            <a:r>
              <a:rPr lang="hu-HU" dirty="0"/>
              <a:t> (ablakból vagy </a:t>
            </a:r>
            <a:r>
              <a:rPr lang="hu-HU" dirty="0" err="1"/>
              <a:t>ArcCatalogból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eszközkereső (</a:t>
            </a:r>
            <a:r>
              <a:rPr lang="hu-HU" dirty="0" err="1"/>
              <a:t>Search</a:t>
            </a:r>
            <a:r>
              <a:rPr lang="hu-HU" dirty="0"/>
              <a:t>) ablak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hu-HU" dirty="0"/>
              <a:t>eszközkereső ablak</a:t>
            </a:r>
          </a:p>
          <a:p>
            <a:pPr lvl="1"/>
            <a:r>
              <a:rPr lang="hu-HU" dirty="0"/>
              <a:t>súgó megnyitható a leírásra kattintással</a:t>
            </a:r>
          </a:p>
          <a:p>
            <a:pPr lvl="1"/>
            <a:r>
              <a:rPr lang="hu-HU" dirty="0" err="1"/>
              <a:t>Locate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Catalog</a:t>
            </a:r>
            <a:r>
              <a:rPr lang="hu-HU" dirty="0"/>
              <a:t> – ráugrik a </a:t>
            </a:r>
            <a:r>
              <a:rPr lang="hu-HU" dirty="0" err="1"/>
              <a:t>Catalog</a:t>
            </a:r>
            <a:r>
              <a:rPr lang="hu-HU" dirty="0"/>
              <a:t> ablakban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325" y="1470025"/>
            <a:ext cx="5704762" cy="4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keresése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Catalog</a:t>
            </a:r>
            <a:r>
              <a:rPr lang="hu-HU" dirty="0"/>
              <a:t>, </a:t>
            </a:r>
            <a:r>
              <a:rPr lang="hu-HU" dirty="0" err="1"/>
              <a:t>Search</a:t>
            </a:r>
            <a:r>
              <a:rPr lang="hu-HU" dirty="0"/>
              <a:t>, </a:t>
            </a:r>
            <a:r>
              <a:rPr lang="hu-HU" dirty="0" err="1"/>
              <a:t>ArcToolbox</a:t>
            </a:r>
            <a:r>
              <a:rPr lang="hu-HU" dirty="0"/>
              <a:t> és </a:t>
            </a:r>
            <a:r>
              <a:rPr lang="hu-HU" dirty="0" err="1"/>
              <a:t>Results</a:t>
            </a:r>
            <a:r>
              <a:rPr lang="hu-HU" dirty="0"/>
              <a:t> paneleket jelenítsük meg, húzzuk az ablak szélére, és tegyük automatikusan összecsukódóvá</a:t>
            </a:r>
          </a:p>
          <a:p>
            <a:pPr lvl="1"/>
            <a:r>
              <a:rPr lang="hu-HU" dirty="0"/>
              <a:t>keressük meg a pufferképző (</a:t>
            </a:r>
            <a:r>
              <a:rPr lang="hu-HU" dirty="0" err="1"/>
              <a:t>Buffer</a:t>
            </a:r>
            <a:r>
              <a:rPr lang="hu-HU" dirty="0"/>
              <a:t>) eszközt a menüben</a:t>
            </a:r>
          </a:p>
          <a:p>
            <a:pPr lvl="1"/>
            <a:r>
              <a:rPr lang="hu-HU" dirty="0"/>
              <a:t>majd az eszközkereső ablakban</a:t>
            </a:r>
          </a:p>
          <a:p>
            <a:pPr lvl="1"/>
            <a:r>
              <a:rPr lang="hu-HU" dirty="0"/>
              <a:t>ugorjunk rá a </a:t>
            </a:r>
            <a:r>
              <a:rPr lang="hu-HU" dirty="0" err="1"/>
              <a:t>Catalogban</a:t>
            </a:r>
            <a:endParaRPr lang="hu-HU" dirty="0"/>
          </a:p>
          <a:p>
            <a:pPr lvl="1"/>
            <a:r>
              <a:rPr lang="hu-HU" dirty="0"/>
              <a:t>majd keressük meg az </a:t>
            </a:r>
            <a:r>
              <a:rPr lang="hu-HU" dirty="0" err="1"/>
              <a:t>ArcToolboxban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899" y="3535541"/>
            <a:ext cx="3114675" cy="2579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373" y="3533576"/>
            <a:ext cx="2359751" cy="2581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490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legtöbb eszközre jellemző:</a:t>
            </a:r>
          </a:p>
          <a:p>
            <a:pPr lvl="1"/>
            <a:r>
              <a:rPr lang="hu-HU" dirty="0"/>
              <a:t>egy vagy több bemeneti fájllal/réteggel dolgozik</a:t>
            </a:r>
          </a:p>
          <a:p>
            <a:pPr lvl="1"/>
            <a:r>
              <a:rPr lang="hu-HU" dirty="0"/>
              <a:t>esetleg további paraméterekkel bír (mezőnév, méret, feltétel, darabszám, módszer stb.)</a:t>
            </a:r>
          </a:p>
          <a:p>
            <a:pPr lvl="1"/>
            <a:r>
              <a:rPr lang="hu-HU" dirty="0"/>
              <a:t>a futási környezet (</a:t>
            </a:r>
            <a:r>
              <a:rPr lang="hu-HU" dirty="0" err="1"/>
              <a:t>environments</a:t>
            </a:r>
            <a:r>
              <a:rPr lang="hu-HU" dirty="0"/>
              <a:t>) módosítható</a:t>
            </a:r>
          </a:p>
          <a:p>
            <a:pPr lvl="1"/>
            <a:r>
              <a:rPr lang="hu-HU" dirty="0"/>
              <a:t>egy (vagy több) kimeneti fájlt/réteget készít</a:t>
            </a:r>
          </a:p>
          <a:p>
            <a:r>
              <a:rPr lang="en-US" dirty="0" err="1"/>
              <a:t>kijelölt</a:t>
            </a:r>
            <a:r>
              <a:rPr lang="en-US" dirty="0"/>
              <a:t> </a:t>
            </a:r>
            <a:r>
              <a:rPr lang="en-US" dirty="0" err="1"/>
              <a:t>elemek</a:t>
            </a:r>
            <a:r>
              <a:rPr lang="en-US" dirty="0"/>
              <a:t> </a:t>
            </a:r>
            <a:r>
              <a:rPr lang="en-US" dirty="0" err="1"/>
              <a:t>hatása</a:t>
            </a:r>
            <a:endParaRPr lang="hu-HU" dirty="0"/>
          </a:p>
          <a:p>
            <a:pPr lvl="1"/>
            <a:r>
              <a:rPr lang="hu-HU" dirty="0"/>
              <a:t>ha nincs kijelölt elem a bemeneti vektorban, akkor az összes elemet használja</a:t>
            </a:r>
          </a:p>
          <a:p>
            <a:pPr lvl="1"/>
            <a:r>
              <a:rPr lang="hu-HU" dirty="0"/>
              <a:t>ha vannak kijelölt elemek, akkor csak azokat használja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4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Térbeli adatok elemzése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26057" cy="4754563"/>
          </a:xfrm>
        </p:spPr>
        <p:txBody>
          <a:bodyPr/>
          <a:lstStyle/>
          <a:p>
            <a:r>
              <a:rPr lang="hu-HU" dirty="0" err="1"/>
              <a:t>geoprocessing</a:t>
            </a:r>
            <a:r>
              <a:rPr lang="hu-HU" dirty="0"/>
              <a:t> (</a:t>
            </a:r>
            <a:r>
              <a:rPr lang="hu-HU" dirty="0" err="1"/>
              <a:t>geoprocesszálás</a:t>
            </a:r>
            <a:r>
              <a:rPr lang="hu-HU" dirty="0"/>
              <a:t>?!), </a:t>
            </a:r>
            <a:r>
              <a:rPr lang="hu-HU" dirty="0" err="1"/>
              <a:t>téradatelemzés</a:t>
            </a:r>
            <a:endParaRPr lang="hu-HU" dirty="0"/>
          </a:p>
          <a:p>
            <a:r>
              <a:rPr lang="hu-HU" dirty="0"/>
              <a:t>olyan elemi térinformatikai művelet, amely jellemzően egy (vagy több) bemeneti téradatból egy (vagy több) kimeneti téradatot készít</a:t>
            </a:r>
          </a:p>
          <a:p>
            <a:pPr lvl="1"/>
            <a:r>
              <a:rPr lang="hu-HU" dirty="0"/>
              <a:t>láncba fűzhetőek az elemzési műveletek (egyik művelet kimenete a következő művelet bemenete lesz)</a:t>
            </a:r>
          </a:p>
          <a:p>
            <a:pPr lvl="1"/>
            <a:r>
              <a:rPr lang="hu-HU" dirty="0"/>
              <a:t>komplex elemzések valósíthatóak meg (pl. </a:t>
            </a:r>
            <a:r>
              <a:rPr lang="hu-HU" dirty="0" err="1"/>
              <a:t>ModelBuilderrel</a:t>
            </a:r>
            <a:r>
              <a:rPr lang="hu-HU" dirty="0"/>
              <a:t> vagy </a:t>
            </a:r>
            <a:r>
              <a:rPr lang="hu-HU" dirty="0" err="1"/>
              <a:t>szkripteszközként</a:t>
            </a:r>
            <a:r>
              <a:rPr lang="hu-HU" dirty="0"/>
              <a:t>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340" y="183198"/>
            <a:ext cx="3721350" cy="1994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882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3257550" cy="4754563"/>
          </a:xfrm>
        </p:spPr>
        <p:txBody>
          <a:bodyPr/>
          <a:lstStyle/>
          <a:p>
            <a:r>
              <a:rPr lang="hu-HU" dirty="0"/>
              <a:t>bemeneti paraméterek</a:t>
            </a:r>
          </a:p>
          <a:p>
            <a:pPr lvl="1"/>
            <a:r>
              <a:rPr lang="hu-HU" dirty="0"/>
              <a:t>legördülő réteglista</a:t>
            </a:r>
          </a:p>
          <a:p>
            <a:pPr lvl="1"/>
            <a:r>
              <a:rPr lang="hu-HU" dirty="0"/>
              <a:t>fogd és vidd a rétegkezelőből</a:t>
            </a:r>
          </a:p>
          <a:p>
            <a:pPr lvl="1"/>
            <a:r>
              <a:rPr lang="hu-HU" dirty="0"/>
              <a:t>tallózás ikonnal fájlok</a:t>
            </a:r>
          </a:p>
          <a:p>
            <a:r>
              <a:rPr lang="hu-HU" dirty="0"/>
              <a:t>súgó</a:t>
            </a:r>
          </a:p>
          <a:p>
            <a:pPr lvl="1"/>
            <a:r>
              <a:rPr lang="hu-HU" dirty="0"/>
              <a:t>egész eszközről</a:t>
            </a:r>
          </a:p>
          <a:p>
            <a:pPr lvl="1"/>
            <a:r>
              <a:rPr lang="hu-HU" dirty="0"/>
              <a:t>és paraméterenként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kijelölt folyó köré</a:t>
            </a:r>
            <a:br>
              <a:rPr lang="hu-HU" dirty="0"/>
            </a:br>
            <a:r>
              <a:rPr lang="hu-HU" dirty="0"/>
              <a:t>4 km-es puffer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1333104"/>
            <a:ext cx="7953375" cy="4796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605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Eszközfuttatási előzmények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068086" cy="4754563"/>
          </a:xfrm>
        </p:spPr>
        <p:txBody>
          <a:bodyPr/>
          <a:lstStyle/>
          <a:p>
            <a:r>
              <a:rPr lang="hu-HU" dirty="0" err="1"/>
              <a:t>Results</a:t>
            </a:r>
            <a:r>
              <a:rPr lang="hu-HU" dirty="0"/>
              <a:t> ablak</a:t>
            </a:r>
          </a:p>
          <a:p>
            <a:r>
              <a:rPr lang="hu-HU" dirty="0" err="1"/>
              <a:t>Current</a:t>
            </a:r>
            <a:r>
              <a:rPr lang="hu-HU" dirty="0"/>
              <a:t> Session</a:t>
            </a:r>
          </a:p>
          <a:p>
            <a:pPr lvl="1"/>
            <a:r>
              <a:rPr lang="hu-HU" dirty="0"/>
              <a:t>a jelenlegi munkafolyamat eszközfuttatási története</a:t>
            </a:r>
          </a:p>
          <a:p>
            <a:pPr lvl="1"/>
            <a:r>
              <a:rPr lang="hu-HU" dirty="0"/>
              <a:t>vagyis amióta megnyitottuk az </a:t>
            </a:r>
            <a:r>
              <a:rPr lang="hu-HU" dirty="0" err="1"/>
              <a:t>ArcMap-et</a:t>
            </a:r>
            <a:endParaRPr lang="hu-HU" dirty="0"/>
          </a:p>
          <a:p>
            <a:r>
              <a:rPr lang="hu-HU" dirty="0" err="1"/>
              <a:t>Previous</a:t>
            </a:r>
            <a:r>
              <a:rPr lang="hu-HU"/>
              <a:t> Session</a:t>
            </a:r>
            <a:endParaRPr lang="hu-HU" dirty="0"/>
          </a:p>
          <a:p>
            <a:pPr lvl="1"/>
            <a:r>
              <a:rPr lang="hu-HU" dirty="0"/>
              <a:t>pár hétre visszamenőleg a régebbi előzmények</a:t>
            </a:r>
          </a:p>
          <a:p>
            <a:pPr lvl="1"/>
            <a:r>
              <a:rPr lang="hu-HU" dirty="0"/>
              <a:t>ritkán használjuk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15" y="1542538"/>
            <a:ext cx="4285714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Eszközfuttatási előzmények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eszközhöz kilistázza</a:t>
            </a:r>
          </a:p>
          <a:p>
            <a:pPr lvl="1"/>
            <a:r>
              <a:rPr lang="hu-HU" dirty="0"/>
              <a:t>a kimeneti fájlt/réteget</a:t>
            </a:r>
          </a:p>
          <a:p>
            <a:pPr lvl="1"/>
            <a:r>
              <a:rPr lang="hu-HU" dirty="0"/>
              <a:t>a bemeneti fájl(oka)t/réteg(</a:t>
            </a:r>
            <a:r>
              <a:rPr lang="hu-HU" dirty="0" err="1"/>
              <a:t>ek</a:t>
            </a:r>
            <a:r>
              <a:rPr lang="hu-HU" dirty="0"/>
              <a:t>)et és paramétere(</a:t>
            </a:r>
            <a:r>
              <a:rPr lang="hu-HU" dirty="0" err="1"/>
              <a:t>ek</a:t>
            </a:r>
            <a:r>
              <a:rPr lang="hu-HU" dirty="0"/>
              <a:t>)et</a:t>
            </a:r>
          </a:p>
          <a:p>
            <a:pPr lvl="1"/>
            <a:r>
              <a:rPr lang="hu-HU" dirty="0"/>
              <a:t>a futtatáskor érvényes környezeti beállításokat</a:t>
            </a:r>
          </a:p>
          <a:p>
            <a:pPr lvl="1"/>
            <a:r>
              <a:rPr lang="hu-HU" dirty="0"/>
              <a:t>az eszköz által küldött üzeneteket (beleértve a hibákat is)</a:t>
            </a:r>
          </a:p>
          <a:p>
            <a:r>
              <a:rPr lang="hu-HU" dirty="0"/>
              <a:t>eszköz újrafuttatása</a:t>
            </a:r>
          </a:p>
          <a:p>
            <a:pPr lvl="1"/>
            <a:r>
              <a:rPr lang="hu-HU" dirty="0"/>
              <a:t>jobb klikk &gt; Open… vagy dupla bal klikk</a:t>
            </a:r>
          </a:p>
          <a:p>
            <a:pPr lvl="1"/>
            <a:r>
              <a:rPr lang="hu-HU" dirty="0"/>
              <a:t>kitölti a korábbi paramétereket</a:t>
            </a:r>
          </a:p>
          <a:p>
            <a:pPr lvl="1"/>
            <a:r>
              <a:rPr lang="hu-HU" dirty="0"/>
              <a:t>a felülírási beállítás függvényében a kimeneti fájlnál/rétegnél hibát jelezhet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puffer újrafuttatása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563" y="653824"/>
            <a:ext cx="4112437" cy="1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4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11094720" cy="475456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Geoprocessing</a:t>
            </a:r>
            <a:r>
              <a:rPr lang="hu-HU" dirty="0"/>
              <a:t> </a:t>
            </a:r>
            <a:r>
              <a:rPr lang="hu-HU" dirty="0" err="1"/>
              <a:t>menu</a:t>
            </a:r>
            <a:r>
              <a:rPr lang="hu-HU" dirty="0"/>
              <a:t> </a:t>
            </a:r>
            <a:r>
              <a:rPr lang="hu-HU" dirty="0" err="1"/>
              <a:t>Buffer</a:t>
            </a:r>
            <a:r>
              <a:rPr lang="hu-HU" dirty="0"/>
              <a:t> eszközét mozgasd az eszközlista aljára (a </a:t>
            </a:r>
            <a:r>
              <a:rPr lang="hu-HU" dirty="0" err="1"/>
              <a:t>Search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fölé)</a:t>
            </a:r>
          </a:p>
          <a:p>
            <a:r>
              <a:rPr lang="hu-HU" dirty="0"/>
              <a:t>állítsd be, hogy ha már létezik a kimeneti fájl, akkor az eszközfuttatások hibát dobjanak</a:t>
            </a:r>
          </a:p>
          <a:p>
            <a:r>
              <a:rPr lang="hu-HU" dirty="0"/>
              <a:t>válogasd le a 10 000 m</a:t>
            </a:r>
            <a:r>
              <a:rPr lang="hu-HU" baseline="30000" dirty="0"/>
              <a:t>2</a:t>
            </a:r>
            <a:r>
              <a:rPr lang="hu-HU" dirty="0"/>
              <a:t>-nél kisebb területű (</a:t>
            </a:r>
            <a:r>
              <a:rPr lang="hu-HU" dirty="0" err="1"/>
              <a:t>area</a:t>
            </a:r>
            <a:r>
              <a:rPr lang="hu-HU" dirty="0"/>
              <a:t> mező) városokat</a:t>
            </a:r>
          </a:p>
          <a:p>
            <a:r>
              <a:rPr lang="hu-HU" dirty="0"/>
              <a:t>rajzolj köréjük 3 mérföld (Miles) sugarú puffert</a:t>
            </a:r>
          </a:p>
          <a:p>
            <a:r>
              <a:rPr lang="hu-HU" dirty="0"/>
              <a:t>keresed meg az eszközfuttatási </a:t>
            </a:r>
            <a:br>
              <a:rPr lang="hu-HU" dirty="0"/>
            </a:br>
            <a:r>
              <a:rPr lang="hu-HU" dirty="0"/>
              <a:t>előzményekben a legutóbbi futtatást</a:t>
            </a:r>
          </a:p>
          <a:p>
            <a:pPr lvl="1"/>
            <a:r>
              <a:rPr lang="hu-HU" dirty="0"/>
              <a:t>nyisd meg újrafuttatásra</a:t>
            </a:r>
          </a:p>
          <a:p>
            <a:pPr lvl="1"/>
            <a:r>
              <a:rPr lang="hu-HU" dirty="0"/>
              <a:t>állíts át a </a:t>
            </a:r>
            <a:r>
              <a:rPr lang="hu-HU" dirty="0" err="1"/>
              <a:t>puffertávolságot</a:t>
            </a:r>
            <a:r>
              <a:rPr lang="hu-HU" dirty="0"/>
              <a:t> 6 mérföldre</a:t>
            </a:r>
          </a:p>
          <a:p>
            <a:pPr lvl="1"/>
            <a:r>
              <a:rPr lang="hu-HU" dirty="0"/>
              <a:t>minden egyéb paramétert hagyj</a:t>
            </a:r>
            <a:br>
              <a:rPr lang="hu-HU" dirty="0"/>
            </a:br>
            <a:r>
              <a:rPr lang="hu-HU" dirty="0"/>
              <a:t>változatlanul, és készítsd el az új puffert</a:t>
            </a:r>
          </a:p>
          <a:p>
            <a:r>
              <a:rPr lang="hu-HU" dirty="0"/>
              <a:t>végül állítsd vissza a már létező kimeneti</a:t>
            </a:r>
            <a:br>
              <a:rPr lang="hu-HU" dirty="0"/>
            </a:br>
            <a:r>
              <a:rPr lang="hu-HU" dirty="0"/>
              <a:t>fájlok automatikus felülírását</a:t>
            </a:r>
            <a:br>
              <a:rPr lang="hu-HU" dirty="0"/>
            </a:b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03" y="3307080"/>
            <a:ext cx="5859161" cy="2795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5851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Rajzolás ideiglenes vászonra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385560" cy="4754563"/>
          </a:xfrm>
        </p:spPr>
        <p:txBody>
          <a:bodyPr/>
          <a:lstStyle/>
          <a:p>
            <a:r>
              <a:rPr lang="en-US" dirty="0"/>
              <a:t>Draw </a:t>
            </a:r>
            <a:r>
              <a:rPr lang="hu-HU" dirty="0"/>
              <a:t>eszköztár</a:t>
            </a:r>
          </a:p>
          <a:p>
            <a:r>
              <a:rPr lang="hu-HU" dirty="0"/>
              <a:t>ideiglenes vászonra rajzolhatunk</a:t>
            </a:r>
          </a:p>
          <a:p>
            <a:pPr lvl="1"/>
            <a:r>
              <a:rPr lang="hu-HU" dirty="0"/>
              <a:t>téglalapot, poligont, kört, ellipszist</a:t>
            </a:r>
          </a:p>
          <a:p>
            <a:pPr lvl="1"/>
            <a:r>
              <a:rPr lang="hu-HU" dirty="0"/>
              <a:t>vonalláncot, görbét, szabadkézi görbét</a:t>
            </a:r>
          </a:p>
          <a:p>
            <a:pPr lvl="1"/>
            <a:r>
              <a:rPr lang="hu-HU" dirty="0"/>
              <a:t>pontot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jelenítsük meg a </a:t>
            </a:r>
            <a:r>
              <a:rPr lang="hu-HU" dirty="0" err="1"/>
              <a:t>Draw</a:t>
            </a:r>
            <a:r>
              <a:rPr lang="hu-HU" dirty="0"/>
              <a:t> eszköztárat</a:t>
            </a:r>
          </a:p>
          <a:p>
            <a:pPr lvl="1"/>
            <a:r>
              <a:rPr lang="hu-HU" dirty="0"/>
              <a:t>rajzoljunk néhány pontot</a:t>
            </a:r>
          </a:p>
          <a:p>
            <a:pPr lvl="1"/>
            <a:r>
              <a:rPr lang="hu-HU" dirty="0"/>
              <a:t>egy, a városokkal és folyókkal összemetsződő téglalapot</a:t>
            </a:r>
          </a:p>
          <a:p>
            <a:pPr lvl="1"/>
            <a:r>
              <a:rPr lang="hu-HU" dirty="0"/>
              <a:t>és egy, a városokkal és folyókkal összemetsződő kört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760" y="215530"/>
            <a:ext cx="4785360" cy="1517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1960531"/>
            <a:ext cx="4785360" cy="40522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7798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Rajzolás ideiglenes vászonra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54240" cy="4754563"/>
          </a:xfrm>
        </p:spPr>
        <p:txBody>
          <a:bodyPr/>
          <a:lstStyle/>
          <a:p>
            <a:r>
              <a:rPr lang="hu-HU" dirty="0"/>
              <a:t>véglegesítés (mentés vektoros térinformatikai fájlkánt)</a:t>
            </a:r>
          </a:p>
          <a:p>
            <a:pPr lvl="1"/>
            <a:r>
              <a:rPr lang="en-US" dirty="0"/>
              <a:t>Drawing</a:t>
            </a:r>
            <a:r>
              <a:rPr lang="hu-HU" dirty="0"/>
              <a:t> </a:t>
            </a:r>
            <a:r>
              <a:rPr lang="en-US" dirty="0"/>
              <a:t>&gt;</a:t>
            </a:r>
            <a:r>
              <a:rPr lang="hu-HU" dirty="0"/>
              <a:t> C</a:t>
            </a:r>
            <a:r>
              <a:rPr lang="en-US" dirty="0" err="1"/>
              <a:t>onvert</a:t>
            </a:r>
            <a:r>
              <a:rPr lang="en-US" dirty="0"/>
              <a:t> </a:t>
            </a:r>
            <a:r>
              <a:rPr lang="hu-HU" dirty="0"/>
              <a:t>G</a:t>
            </a:r>
            <a:r>
              <a:rPr lang="en-US" dirty="0" err="1"/>
              <a:t>raphic</a:t>
            </a:r>
            <a:r>
              <a:rPr lang="hu-HU" dirty="0"/>
              <a:t>s</a:t>
            </a:r>
            <a:r>
              <a:rPr lang="en-US" dirty="0"/>
              <a:t> </a:t>
            </a:r>
            <a:r>
              <a:rPr lang="hu-HU" dirty="0"/>
              <a:t>T</a:t>
            </a:r>
            <a:r>
              <a:rPr lang="en-US" dirty="0"/>
              <a:t>o </a:t>
            </a:r>
            <a:r>
              <a:rPr lang="hu-HU" dirty="0"/>
              <a:t>F</a:t>
            </a:r>
            <a:r>
              <a:rPr lang="en-US" dirty="0" err="1"/>
              <a:t>eatures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utána rétegként hozzáadhatjuk a rétegkezelőhöz</a:t>
            </a:r>
          </a:p>
          <a:p>
            <a:r>
              <a:rPr lang="hu-HU" dirty="0"/>
              <a:t>beállítási lehetőségek</a:t>
            </a:r>
          </a:p>
          <a:p>
            <a:pPr lvl="1"/>
            <a:r>
              <a:rPr lang="hu-HU" dirty="0"/>
              <a:t>a </a:t>
            </a:r>
            <a:r>
              <a:rPr lang="en-US" dirty="0" err="1"/>
              <a:t>pont</a:t>
            </a:r>
            <a:r>
              <a:rPr lang="hu-HU" dirty="0" err="1"/>
              <a:t>okat</a:t>
            </a:r>
            <a:r>
              <a:rPr lang="hu-HU" dirty="0"/>
              <a:t>, a </a:t>
            </a:r>
            <a:r>
              <a:rPr lang="en-US" dirty="0" err="1"/>
              <a:t>vonal</a:t>
            </a:r>
            <a:r>
              <a:rPr lang="hu-HU" dirty="0" err="1"/>
              <a:t>akat</a:t>
            </a:r>
            <a:r>
              <a:rPr lang="hu-HU" dirty="0"/>
              <a:t> vagy a </a:t>
            </a:r>
            <a:r>
              <a:rPr lang="en-US" dirty="0"/>
              <a:t>pol</a:t>
            </a:r>
            <a:r>
              <a:rPr lang="hu-HU" dirty="0"/>
              <a:t>i</a:t>
            </a:r>
            <a:r>
              <a:rPr lang="en-US" dirty="0" err="1"/>
              <a:t>gon</a:t>
            </a:r>
            <a:r>
              <a:rPr lang="hu-HU" dirty="0" err="1"/>
              <a:t>okat</a:t>
            </a:r>
            <a:r>
              <a:rPr lang="hu-HU" dirty="0"/>
              <a:t> akarjuk-e elmenteni (</a:t>
            </a:r>
            <a:r>
              <a:rPr lang="hu-HU" dirty="0" err="1"/>
              <a:t>shp-formátum</a:t>
            </a:r>
            <a:r>
              <a:rPr lang="hu-HU" dirty="0"/>
              <a:t> korlátai miatt)</a:t>
            </a:r>
          </a:p>
          <a:p>
            <a:pPr lvl="1"/>
            <a:r>
              <a:rPr lang="hu-HU" dirty="0"/>
              <a:t>lehet csak a kijelölt geometriákat menteni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/>
              <a:t>kimeneti fájl</a:t>
            </a:r>
          </a:p>
          <a:p>
            <a:pPr lvl="1"/>
            <a:r>
              <a:rPr lang="hu-HU" dirty="0"/>
              <a:t>a mentett elemek törlése az ideiglenes képvászonról a mentés után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50" y="1873250"/>
            <a:ext cx="247650" cy="271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1449768"/>
            <a:ext cx="3930014" cy="3436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0439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Rajzolás ideiglenes vászonra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54240" cy="4754563"/>
          </a:xfrm>
        </p:spPr>
        <p:txBody>
          <a:bodyPr/>
          <a:lstStyle/>
          <a:p>
            <a:r>
              <a:rPr lang="hu-HU" dirty="0"/>
              <a:t>véglegesítés (mentés vektoros térinformatikai fájlkánt)</a:t>
            </a:r>
          </a:p>
          <a:p>
            <a:pPr lvl="1"/>
            <a:r>
              <a:rPr lang="en-US" dirty="0"/>
              <a:t>Drawing</a:t>
            </a:r>
            <a:r>
              <a:rPr lang="hu-HU" dirty="0"/>
              <a:t> </a:t>
            </a:r>
            <a:r>
              <a:rPr lang="en-US" dirty="0"/>
              <a:t>&gt;</a:t>
            </a:r>
            <a:r>
              <a:rPr lang="hu-HU" dirty="0"/>
              <a:t> C</a:t>
            </a:r>
            <a:r>
              <a:rPr lang="en-US" dirty="0" err="1"/>
              <a:t>onvert</a:t>
            </a:r>
            <a:r>
              <a:rPr lang="en-US" dirty="0"/>
              <a:t> </a:t>
            </a:r>
            <a:r>
              <a:rPr lang="hu-HU" dirty="0"/>
              <a:t>G</a:t>
            </a:r>
            <a:r>
              <a:rPr lang="en-US" dirty="0" err="1"/>
              <a:t>raphic</a:t>
            </a:r>
            <a:r>
              <a:rPr lang="hu-HU" dirty="0"/>
              <a:t>s</a:t>
            </a:r>
            <a:r>
              <a:rPr lang="en-US" dirty="0"/>
              <a:t> </a:t>
            </a:r>
            <a:r>
              <a:rPr lang="hu-HU" dirty="0"/>
              <a:t>T</a:t>
            </a:r>
            <a:r>
              <a:rPr lang="en-US" dirty="0"/>
              <a:t>o </a:t>
            </a:r>
            <a:r>
              <a:rPr lang="hu-HU" dirty="0"/>
              <a:t>F</a:t>
            </a:r>
            <a:r>
              <a:rPr lang="en-US" dirty="0" err="1"/>
              <a:t>eatures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utána rétegként hozzáadhatjuk a rétegkezelőhöz</a:t>
            </a:r>
          </a:p>
          <a:p>
            <a:r>
              <a:rPr lang="hu-HU" dirty="0"/>
              <a:t>beállítási lehetőségek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pont</a:t>
            </a:r>
            <a:r>
              <a:rPr lang="hu-HU" dirty="0" err="1">
                <a:solidFill>
                  <a:srgbClr val="FF0000"/>
                </a:solidFill>
              </a:rPr>
              <a:t>okat</a:t>
            </a:r>
            <a:r>
              <a:rPr lang="hu-HU" dirty="0">
                <a:solidFill>
                  <a:srgbClr val="FF0000"/>
                </a:solidFill>
              </a:rPr>
              <a:t>, a </a:t>
            </a:r>
            <a:r>
              <a:rPr lang="en-US" dirty="0" err="1">
                <a:solidFill>
                  <a:srgbClr val="FF0000"/>
                </a:solidFill>
              </a:rPr>
              <a:t>vonal</a:t>
            </a:r>
            <a:r>
              <a:rPr lang="hu-HU" dirty="0" err="1">
                <a:solidFill>
                  <a:srgbClr val="FF0000"/>
                </a:solidFill>
              </a:rPr>
              <a:t>akat</a:t>
            </a:r>
            <a:r>
              <a:rPr lang="hu-HU" dirty="0">
                <a:solidFill>
                  <a:srgbClr val="FF0000"/>
                </a:solidFill>
              </a:rPr>
              <a:t> vagy a </a:t>
            </a:r>
            <a:r>
              <a:rPr lang="en-US" dirty="0">
                <a:solidFill>
                  <a:srgbClr val="FF0000"/>
                </a:solidFill>
              </a:rPr>
              <a:t>pol</a:t>
            </a:r>
            <a:r>
              <a:rPr lang="hu-HU" dirty="0">
                <a:solidFill>
                  <a:srgbClr val="FF0000"/>
                </a:solidFill>
              </a:rPr>
              <a:t>i</a:t>
            </a:r>
            <a:r>
              <a:rPr lang="en-US" dirty="0" err="1">
                <a:solidFill>
                  <a:srgbClr val="FF0000"/>
                </a:solidFill>
              </a:rPr>
              <a:t>gon</a:t>
            </a:r>
            <a:r>
              <a:rPr lang="hu-HU" dirty="0" err="1">
                <a:solidFill>
                  <a:srgbClr val="FF0000"/>
                </a:solidFill>
              </a:rPr>
              <a:t>okat</a:t>
            </a:r>
            <a:r>
              <a:rPr lang="hu-HU" dirty="0">
                <a:solidFill>
                  <a:srgbClr val="FF0000"/>
                </a:solidFill>
              </a:rPr>
              <a:t> akarjuk-e elmenteni (</a:t>
            </a:r>
            <a:r>
              <a:rPr lang="hu-HU" dirty="0" err="1">
                <a:solidFill>
                  <a:srgbClr val="FF0000"/>
                </a:solidFill>
              </a:rPr>
              <a:t>shp-formátum</a:t>
            </a:r>
            <a:r>
              <a:rPr lang="hu-HU" dirty="0">
                <a:solidFill>
                  <a:srgbClr val="FF0000"/>
                </a:solidFill>
              </a:rPr>
              <a:t> korlátai miatt)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lehet csak a kijelölt geometriákat menteni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/>
              <a:t>kimeneti fájl</a:t>
            </a:r>
          </a:p>
          <a:p>
            <a:pPr lvl="1"/>
            <a:r>
              <a:rPr lang="hu-HU" dirty="0"/>
              <a:t>a mentett elemek törlése az ideiglenes képvászonról a mentés után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50" y="1873250"/>
            <a:ext cx="247650" cy="271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1449768"/>
            <a:ext cx="3930014" cy="3436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43B8CB4-A6DA-5D0F-8CC4-231647D155E1}"/>
              </a:ext>
            </a:extLst>
          </p:cNvPr>
          <p:cNvSpPr/>
          <p:nvPr/>
        </p:nvSpPr>
        <p:spPr>
          <a:xfrm>
            <a:off x="8190729" y="1783892"/>
            <a:ext cx="3627891" cy="5452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5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Rajzolás ideiglenes vászonra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54240" cy="4754563"/>
          </a:xfrm>
        </p:spPr>
        <p:txBody>
          <a:bodyPr/>
          <a:lstStyle/>
          <a:p>
            <a:r>
              <a:rPr lang="hu-HU" dirty="0"/>
              <a:t>véglegesítés (mentés vektoros térinformatikai fájlkánt)</a:t>
            </a:r>
          </a:p>
          <a:p>
            <a:pPr lvl="1"/>
            <a:r>
              <a:rPr lang="en-US" dirty="0"/>
              <a:t>Drawing</a:t>
            </a:r>
            <a:r>
              <a:rPr lang="hu-HU" dirty="0"/>
              <a:t> </a:t>
            </a:r>
            <a:r>
              <a:rPr lang="en-US" dirty="0"/>
              <a:t>&gt;</a:t>
            </a:r>
            <a:r>
              <a:rPr lang="hu-HU" dirty="0"/>
              <a:t> C</a:t>
            </a:r>
            <a:r>
              <a:rPr lang="en-US" dirty="0" err="1"/>
              <a:t>onvert</a:t>
            </a:r>
            <a:r>
              <a:rPr lang="en-US" dirty="0"/>
              <a:t> </a:t>
            </a:r>
            <a:r>
              <a:rPr lang="hu-HU" dirty="0"/>
              <a:t>G</a:t>
            </a:r>
            <a:r>
              <a:rPr lang="en-US" dirty="0" err="1"/>
              <a:t>raphic</a:t>
            </a:r>
            <a:r>
              <a:rPr lang="hu-HU" dirty="0"/>
              <a:t>s</a:t>
            </a:r>
            <a:r>
              <a:rPr lang="en-US" dirty="0"/>
              <a:t> </a:t>
            </a:r>
            <a:r>
              <a:rPr lang="hu-HU" dirty="0"/>
              <a:t>T</a:t>
            </a:r>
            <a:r>
              <a:rPr lang="en-US" dirty="0"/>
              <a:t>o </a:t>
            </a:r>
            <a:r>
              <a:rPr lang="hu-HU" dirty="0"/>
              <a:t>F</a:t>
            </a:r>
            <a:r>
              <a:rPr lang="en-US" dirty="0" err="1"/>
              <a:t>eatures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utána rétegként hozzáadhatjuk a rétegkezelőhöz</a:t>
            </a:r>
          </a:p>
          <a:p>
            <a:r>
              <a:rPr lang="hu-HU" dirty="0"/>
              <a:t>beállítási lehetőségek</a:t>
            </a:r>
          </a:p>
          <a:p>
            <a:pPr lvl="1"/>
            <a:r>
              <a:rPr lang="hu-HU" dirty="0"/>
              <a:t>a </a:t>
            </a:r>
            <a:r>
              <a:rPr lang="en-US" dirty="0" err="1"/>
              <a:t>pont</a:t>
            </a:r>
            <a:r>
              <a:rPr lang="hu-HU" dirty="0" err="1"/>
              <a:t>okat</a:t>
            </a:r>
            <a:r>
              <a:rPr lang="hu-HU" dirty="0"/>
              <a:t>, a </a:t>
            </a:r>
            <a:r>
              <a:rPr lang="en-US" dirty="0" err="1"/>
              <a:t>vonal</a:t>
            </a:r>
            <a:r>
              <a:rPr lang="hu-HU" dirty="0" err="1"/>
              <a:t>akat</a:t>
            </a:r>
            <a:r>
              <a:rPr lang="hu-HU" dirty="0"/>
              <a:t> vagy a </a:t>
            </a:r>
            <a:r>
              <a:rPr lang="en-US" dirty="0"/>
              <a:t>pol</a:t>
            </a:r>
            <a:r>
              <a:rPr lang="hu-HU" dirty="0"/>
              <a:t>i</a:t>
            </a:r>
            <a:r>
              <a:rPr lang="en-US" dirty="0" err="1"/>
              <a:t>gon</a:t>
            </a:r>
            <a:r>
              <a:rPr lang="hu-HU" dirty="0" err="1"/>
              <a:t>okat</a:t>
            </a:r>
            <a:r>
              <a:rPr lang="hu-HU" dirty="0"/>
              <a:t> akarjuk-e elmenteni (</a:t>
            </a:r>
            <a:r>
              <a:rPr lang="hu-HU" dirty="0" err="1"/>
              <a:t>shp-formátum</a:t>
            </a:r>
            <a:r>
              <a:rPr lang="hu-HU" dirty="0"/>
              <a:t> korlátai miatt)</a:t>
            </a:r>
          </a:p>
          <a:p>
            <a:pPr lvl="1"/>
            <a:r>
              <a:rPr lang="hu-HU" dirty="0"/>
              <a:t>lehet csak a kijelölt geometriákat menteni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koordináta-rendszer</a:t>
            </a:r>
          </a:p>
          <a:p>
            <a:pPr lvl="1"/>
            <a:r>
              <a:rPr lang="hu-HU" dirty="0"/>
              <a:t>kimeneti fájl</a:t>
            </a:r>
          </a:p>
          <a:p>
            <a:pPr lvl="1"/>
            <a:r>
              <a:rPr lang="hu-HU" dirty="0"/>
              <a:t>a mentett elemek törlése az ideiglenes képvászonról a mentés után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50" y="1873250"/>
            <a:ext cx="247650" cy="271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1449768"/>
            <a:ext cx="3930014" cy="3436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BE2E820C-5F56-7949-332A-996A45C79AAD}"/>
              </a:ext>
            </a:extLst>
          </p:cNvPr>
          <p:cNvSpPr/>
          <p:nvPr/>
        </p:nvSpPr>
        <p:spPr>
          <a:xfrm>
            <a:off x="8190728" y="2516407"/>
            <a:ext cx="3627891" cy="13279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75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Rajzolás ideiglenes vászonra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54240" cy="4754563"/>
          </a:xfrm>
        </p:spPr>
        <p:txBody>
          <a:bodyPr/>
          <a:lstStyle/>
          <a:p>
            <a:r>
              <a:rPr lang="hu-HU" dirty="0"/>
              <a:t>véglegesítés (mentés vektoros térinformatikai fájlkánt)</a:t>
            </a:r>
          </a:p>
          <a:p>
            <a:pPr lvl="1"/>
            <a:r>
              <a:rPr lang="en-US" dirty="0"/>
              <a:t>Drawing</a:t>
            </a:r>
            <a:r>
              <a:rPr lang="hu-HU" dirty="0"/>
              <a:t> </a:t>
            </a:r>
            <a:r>
              <a:rPr lang="en-US" dirty="0"/>
              <a:t>&gt;</a:t>
            </a:r>
            <a:r>
              <a:rPr lang="hu-HU" dirty="0"/>
              <a:t> C</a:t>
            </a:r>
            <a:r>
              <a:rPr lang="en-US" dirty="0" err="1"/>
              <a:t>onvert</a:t>
            </a:r>
            <a:r>
              <a:rPr lang="en-US" dirty="0"/>
              <a:t> </a:t>
            </a:r>
            <a:r>
              <a:rPr lang="hu-HU" dirty="0"/>
              <a:t>G</a:t>
            </a:r>
            <a:r>
              <a:rPr lang="en-US" dirty="0" err="1"/>
              <a:t>raphic</a:t>
            </a:r>
            <a:r>
              <a:rPr lang="hu-HU" dirty="0"/>
              <a:t>s</a:t>
            </a:r>
            <a:r>
              <a:rPr lang="en-US" dirty="0"/>
              <a:t> </a:t>
            </a:r>
            <a:r>
              <a:rPr lang="hu-HU" dirty="0"/>
              <a:t>T</a:t>
            </a:r>
            <a:r>
              <a:rPr lang="en-US" dirty="0"/>
              <a:t>o </a:t>
            </a:r>
            <a:r>
              <a:rPr lang="hu-HU" dirty="0"/>
              <a:t>F</a:t>
            </a:r>
            <a:r>
              <a:rPr lang="en-US" dirty="0" err="1"/>
              <a:t>eatures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utána rétegként hozzáadhatjuk a rétegkezelőhöz</a:t>
            </a:r>
          </a:p>
          <a:p>
            <a:r>
              <a:rPr lang="hu-HU" dirty="0"/>
              <a:t>beállítási lehetőségek</a:t>
            </a:r>
          </a:p>
          <a:p>
            <a:pPr lvl="1"/>
            <a:r>
              <a:rPr lang="hu-HU" dirty="0"/>
              <a:t>a </a:t>
            </a:r>
            <a:r>
              <a:rPr lang="en-US" dirty="0" err="1"/>
              <a:t>pont</a:t>
            </a:r>
            <a:r>
              <a:rPr lang="hu-HU" dirty="0" err="1"/>
              <a:t>okat</a:t>
            </a:r>
            <a:r>
              <a:rPr lang="hu-HU" dirty="0"/>
              <a:t>, a </a:t>
            </a:r>
            <a:r>
              <a:rPr lang="en-US" dirty="0" err="1"/>
              <a:t>vonal</a:t>
            </a:r>
            <a:r>
              <a:rPr lang="hu-HU" dirty="0" err="1"/>
              <a:t>akat</a:t>
            </a:r>
            <a:r>
              <a:rPr lang="hu-HU" dirty="0"/>
              <a:t> vagy a </a:t>
            </a:r>
            <a:r>
              <a:rPr lang="en-US" dirty="0"/>
              <a:t>pol</a:t>
            </a:r>
            <a:r>
              <a:rPr lang="hu-HU" dirty="0"/>
              <a:t>i</a:t>
            </a:r>
            <a:r>
              <a:rPr lang="en-US" dirty="0" err="1"/>
              <a:t>gon</a:t>
            </a:r>
            <a:r>
              <a:rPr lang="hu-HU" dirty="0" err="1"/>
              <a:t>okat</a:t>
            </a:r>
            <a:r>
              <a:rPr lang="hu-HU" dirty="0"/>
              <a:t> akarjuk-e elmenteni (</a:t>
            </a:r>
            <a:r>
              <a:rPr lang="hu-HU" dirty="0" err="1"/>
              <a:t>shp-formátum</a:t>
            </a:r>
            <a:r>
              <a:rPr lang="hu-HU" dirty="0"/>
              <a:t> korlátai miatt)</a:t>
            </a:r>
          </a:p>
          <a:p>
            <a:pPr lvl="1"/>
            <a:r>
              <a:rPr lang="hu-HU" dirty="0"/>
              <a:t>lehet csak a kijelölt geometriákat menteni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kimeneti fájl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mentett elemek törlése az ideiglenes képvászonról a mentés után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50" y="1873250"/>
            <a:ext cx="247650" cy="271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1449768"/>
            <a:ext cx="3930014" cy="3436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134F2E42-6A1A-A5A2-3286-A9FC098B80AA}"/>
              </a:ext>
            </a:extLst>
          </p:cNvPr>
          <p:cNvSpPr/>
          <p:nvPr/>
        </p:nvSpPr>
        <p:spPr>
          <a:xfrm>
            <a:off x="8190728" y="3913036"/>
            <a:ext cx="3627891" cy="646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4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Rajzolás ideiglenes vászonra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5424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mentsük el a téglalapot és kört, adjuk a rétegkezelőhöz</a:t>
            </a:r>
          </a:p>
          <a:p>
            <a:pPr lvl="1"/>
            <a:r>
              <a:rPr lang="hu-HU" dirty="0"/>
              <a:t>automatikusan töröljük az ideiglenes képvászon elmentett elemeit</a:t>
            </a:r>
          </a:p>
          <a:p>
            <a:pPr lvl="1"/>
            <a:r>
              <a:rPr lang="hu-HU" dirty="0"/>
              <a:t>töröljük a többi elemet is</a:t>
            </a:r>
            <a:endParaRPr lang="en-US" dirty="0"/>
          </a:p>
          <a:p>
            <a:pPr lvl="1"/>
            <a:r>
              <a:rPr lang="hu-HU" dirty="0"/>
              <a:t>kezdjünk szerkesztést, nézzük meg az attribútumtáblát</a:t>
            </a:r>
          </a:p>
          <a:p>
            <a:pPr lvl="1"/>
            <a:r>
              <a:rPr lang="hu-HU" dirty="0"/>
              <a:t>töltsük ki a </a:t>
            </a:r>
            <a:r>
              <a:rPr lang="hu-HU" dirty="0" err="1"/>
              <a:t>Name</a:t>
            </a:r>
            <a:r>
              <a:rPr lang="hu-HU" dirty="0"/>
              <a:t> mezőt, véglegesítsük a szerkesztést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40" y="1449768"/>
            <a:ext cx="3930014" cy="3436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5202800"/>
            <a:ext cx="3930014" cy="9139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757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Térbeli adatok elemzése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26057" cy="4754563"/>
          </a:xfrm>
        </p:spPr>
        <p:txBody>
          <a:bodyPr/>
          <a:lstStyle/>
          <a:p>
            <a:r>
              <a:rPr lang="hu-HU" dirty="0" err="1"/>
              <a:t>geoprocessing</a:t>
            </a:r>
            <a:r>
              <a:rPr lang="hu-HU" dirty="0"/>
              <a:t> (</a:t>
            </a:r>
            <a:r>
              <a:rPr lang="hu-HU" dirty="0" err="1"/>
              <a:t>geoprocesszálás</a:t>
            </a:r>
            <a:r>
              <a:rPr lang="hu-HU" dirty="0"/>
              <a:t>?!), </a:t>
            </a:r>
            <a:r>
              <a:rPr lang="hu-HU" dirty="0" err="1"/>
              <a:t>téradatelemzés</a:t>
            </a:r>
            <a:endParaRPr lang="hu-HU" dirty="0"/>
          </a:p>
          <a:p>
            <a:r>
              <a:rPr lang="hu-HU" dirty="0"/>
              <a:t>olyan elemi térinformatikai művelet, amely jellemzően egy (vagy több) bemeneti téradatból egy (vagy több) kimeneti téradatot készít</a:t>
            </a:r>
          </a:p>
          <a:p>
            <a:pPr lvl="1"/>
            <a:r>
              <a:rPr lang="hu-HU" dirty="0"/>
              <a:t>láncba fűzhetőek az elemzési műveletek (egyik művelet kimenete a következő művelet bemenete lesz)</a:t>
            </a:r>
          </a:p>
          <a:p>
            <a:pPr lvl="1"/>
            <a:r>
              <a:rPr lang="hu-HU" dirty="0"/>
              <a:t>komplex elemzések valósíthatóak meg (pl. </a:t>
            </a:r>
            <a:r>
              <a:rPr lang="hu-HU" dirty="0" err="1"/>
              <a:t>ModelBuilderrel</a:t>
            </a:r>
            <a:r>
              <a:rPr lang="hu-HU" dirty="0"/>
              <a:t> vagy </a:t>
            </a:r>
            <a:r>
              <a:rPr lang="hu-HU" dirty="0" err="1"/>
              <a:t>szkripteszközként</a:t>
            </a:r>
            <a:r>
              <a:rPr lang="hu-HU" dirty="0"/>
              <a:t>)</a:t>
            </a:r>
          </a:p>
          <a:p>
            <a:r>
              <a:rPr lang="hu-HU" dirty="0"/>
              <a:t>térinformatika lényege</a:t>
            </a:r>
          </a:p>
          <a:p>
            <a:pPr lvl="1"/>
            <a:r>
              <a:rPr lang="hu-HU" dirty="0"/>
              <a:t>végső célja, hogy az adatokban felismerjük az információt, és ezáltal tudást állítsunk elő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340" y="183198"/>
            <a:ext cx="3721350" cy="1994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340" y="2343150"/>
            <a:ext cx="3721352" cy="3758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787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2F0694-BC36-207F-43F2-D22D2B64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Pufferképzés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B104BE-49DA-B99D-D2D8-75AB0E3E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azon pontok összességeként előálló poligon</a:t>
            </a:r>
          </a:p>
          <a:p>
            <a:r>
              <a:rPr lang="hu-HU" dirty="0"/>
              <a:t>amelyek egy adott bemeneti geometriától (ponttól, vonallánctól, poligontól)</a:t>
            </a:r>
          </a:p>
          <a:p>
            <a:r>
              <a:rPr lang="hu-HU" dirty="0"/>
              <a:t>megadott távolságra vagy azon belül esnek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8C9579-38D6-77E7-6499-279E6E71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 descr="A képen képernyőkép, diagram látható&#10;&#10;Automatikusan generált leírás">
            <a:extLst>
              <a:ext uri="{FF2B5EF4-FFF2-40B4-BE49-F238E27FC236}">
                <a16:creationId xmlns:a16="http://schemas.microsoft.com/office/drawing/2014/main" id="{1AFA371C-AAC0-F2F5-0F9A-3A34C1009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5" t="2085" r="35328" b="17458"/>
          <a:stretch/>
        </p:blipFill>
        <p:spPr>
          <a:xfrm>
            <a:off x="10483668" y="1422400"/>
            <a:ext cx="1539240" cy="1356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5274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35F5F-8698-4B29-9E9B-460BF1B88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5C5B15-65C5-5CA0-9B35-71467F75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Pufferképzés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CCDB63-7921-23D3-D10B-7479C5606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azon pontok összességeként előálló </a:t>
            </a:r>
            <a:r>
              <a:rPr lang="hu-HU" dirty="0">
                <a:solidFill>
                  <a:srgbClr val="FF0000"/>
                </a:solidFill>
              </a:rPr>
              <a:t>poligon</a:t>
            </a:r>
          </a:p>
          <a:p>
            <a:r>
              <a:rPr lang="hu-HU" dirty="0"/>
              <a:t>amelyek egy adott bemeneti geometriától (ponttól, vonallánctól, poligontól)</a:t>
            </a:r>
          </a:p>
          <a:p>
            <a:r>
              <a:rPr lang="hu-HU" dirty="0"/>
              <a:t>megadott távolságra vagy azon belül esnek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7AF174-E054-4F37-42EA-A4AEF2F4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9B57A5D-EA98-7506-43D0-738725B9E7D6}"/>
              </a:ext>
            </a:extLst>
          </p:cNvPr>
          <p:cNvSpPr/>
          <p:nvPr/>
        </p:nvSpPr>
        <p:spPr>
          <a:xfrm rot="1225821">
            <a:off x="3894633" y="1016327"/>
            <a:ext cx="463620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N E M   V O N A L </a:t>
            </a:r>
            <a:r>
              <a:rPr lang="hu-HU" sz="2800" b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Á N C ! 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  <p:pic>
        <p:nvPicPr>
          <p:cNvPr id="7" name="Kép 6" descr="A képen képernyőkép, diagram látható&#10;&#10;Automatikusan generált leírás">
            <a:extLst>
              <a:ext uri="{FF2B5EF4-FFF2-40B4-BE49-F238E27FC236}">
                <a16:creationId xmlns:a16="http://schemas.microsoft.com/office/drawing/2014/main" id="{B6C62E49-7C89-1707-0FD2-51442C97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5" t="2085" r="35328" b="17458"/>
          <a:stretch/>
        </p:blipFill>
        <p:spPr>
          <a:xfrm>
            <a:off x="10483668" y="1422400"/>
            <a:ext cx="1539240" cy="1356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4880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Pufferképzés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39796" cy="4754563"/>
          </a:xfrm>
        </p:spPr>
        <p:txBody>
          <a:bodyPr/>
          <a:lstStyle/>
          <a:p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Proximity</a:t>
            </a:r>
            <a:r>
              <a:rPr lang="hu-HU" dirty="0"/>
              <a:t> &gt; </a:t>
            </a:r>
            <a:r>
              <a:rPr lang="hu-HU" dirty="0" err="1"/>
              <a:t>Buffer</a:t>
            </a:r>
            <a:endParaRPr lang="hu-HU" dirty="0"/>
          </a:p>
          <a:p>
            <a:r>
              <a:rPr lang="hu-HU" dirty="0" err="1"/>
              <a:t>Distance</a:t>
            </a:r>
            <a:r>
              <a:rPr lang="hu-HU" dirty="0"/>
              <a:t>: távolság (poligonok esetén lehet negatív is)</a:t>
            </a:r>
          </a:p>
          <a:p>
            <a:r>
              <a:rPr lang="hu-HU" dirty="0" err="1"/>
              <a:t>Side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melyik oldalra rajzoljon (vonalak esetén)</a:t>
            </a:r>
          </a:p>
          <a:p>
            <a:r>
              <a:rPr lang="hu-HU" dirty="0"/>
              <a:t>End </a:t>
            </a:r>
            <a:r>
              <a:rPr lang="hu-HU" dirty="0" err="1"/>
              <a:t>Type</a:t>
            </a:r>
            <a:r>
              <a:rPr lang="hu-HU" dirty="0"/>
              <a:t>: vonalvégnél vágja-e a puffert</a:t>
            </a:r>
          </a:p>
          <a:p>
            <a:r>
              <a:rPr lang="hu-HU" dirty="0" err="1"/>
              <a:t>Dissolve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a képzett pufferek összeolvasztása</a:t>
            </a:r>
          </a:p>
          <a:p>
            <a:pPr lvl="1"/>
            <a:r>
              <a:rPr lang="hu-HU" dirty="0"/>
              <a:t>NONE: megtartja külön őket (alapértelmezett)</a:t>
            </a:r>
          </a:p>
          <a:p>
            <a:pPr lvl="1"/>
            <a:r>
              <a:rPr lang="hu-HU" dirty="0"/>
              <a:t>ALL: összeolvasztja mindet</a:t>
            </a:r>
          </a:p>
          <a:p>
            <a:pPr lvl="1"/>
            <a:r>
              <a:rPr lang="hu-HU" dirty="0"/>
              <a:t>LIST: csak azokat olvasztja össze, amik megadott mező(k)</a:t>
            </a:r>
            <a:r>
              <a:rPr lang="hu-HU" dirty="0" err="1"/>
              <a:t>ben</a:t>
            </a:r>
            <a:r>
              <a:rPr lang="hu-HU" dirty="0"/>
              <a:t> ugyanaz(oka)t az érték(</a:t>
            </a:r>
            <a:r>
              <a:rPr lang="hu-HU" dirty="0" err="1"/>
              <a:t>ek</a:t>
            </a:r>
            <a:r>
              <a:rPr lang="hu-HU" dirty="0"/>
              <a:t>)et tartalmazzák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96" y="97108"/>
            <a:ext cx="3952605" cy="2411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996" y="2671996"/>
            <a:ext cx="3952605" cy="4069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802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Pufferképzés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39796" cy="4754563"/>
          </a:xfrm>
        </p:spPr>
        <p:txBody>
          <a:bodyPr/>
          <a:lstStyle/>
          <a:p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Proximity</a:t>
            </a:r>
            <a:r>
              <a:rPr lang="hu-HU" dirty="0"/>
              <a:t> &gt; </a:t>
            </a:r>
            <a:r>
              <a:rPr lang="hu-HU" dirty="0" err="1"/>
              <a:t>Buffer</a:t>
            </a:r>
            <a:endParaRPr lang="hu-HU" dirty="0"/>
          </a:p>
          <a:p>
            <a:r>
              <a:rPr lang="hu-HU" dirty="0" err="1"/>
              <a:t>Distance</a:t>
            </a:r>
            <a:r>
              <a:rPr lang="hu-HU" dirty="0"/>
              <a:t>: távolság (poligonok esetén lehet negatív is)</a:t>
            </a:r>
          </a:p>
          <a:p>
            <a:r>
              <a:rPr lang="hu-HU" dirty="0" err="1"/>
              <a:t>Side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melyik oldalra rajzoljon (vonalak esetén)</a:t>
            </a:r>
          </a:p>
          <a:p>
            <a:r>
              <a:rPr lang="hu-HU" dirty="0"/>
              <a:t>End </a:t>
            </a:r>
            <a:r>
              <a:rPr lang="hu-HU" dirty="0" err="1"/>
              <a:t>Type</a:t>
            </a:r>
            <a:r>
              <a:rPr lang="hu-HU" dirty="0"/>
              <a:t>: vonalvégnél vágja-e a puffert</a:t>
            </a:r>
          </a:p>
          <a:p>
            <a:r>
              <a:rPr lang="hu-HU" dirty="0" err="1"/>
              <a:t>Dissolve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a képzett pufferek összeolvasztása</a:t>
            </a:r>
          </a:p>
          <a:p>
            <a:pPr lvl="1"/>
            <a:r>
              <a:rPr lang="hu-HU" dirty="0"/>
              <a:t>NONE: megtartja külön őket (alapértelmezett)</a:t>
            </a:r>
          </a:p>
          <a:p>
            <a:pPr lvl="1"/>
            <a:r>
              <a:rPr lang="hu-HU" dirty="0"/>
              <a:t>ALL: összeolvasztja mindet</a:t>
            </a:r>
          </a:p>
          <a:p>
            <a:pPr lvl="1"/>
            <a:r>
              <a:rPr lang="hu-HU" dirty="0"/>
              <a:t>LIST: csak azokat olvasztja össze, amik megadott mező(k)</a:t>
            </a:r>
            <a:r>
              <a:rPr lang="hu-HU" dirty="0" err="1"/>
              <a:t>ben</a:t>
            </a:r>
            <a:r>
              <a:rPr lang="hu-HU" dirty="0"/>
              <a:t> ugyanaz(oka)t az érték(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err="1"/>
              <a:t>et</a:t>
            </a:r>
            <a:r>
              <a:rPr lang="hu-HU" dirty="0"/>
              <a:t> tartalmazzák</a:t>
            </a:r>
          </a:p>
          <a:p>
            <a:r>
              <a:rPr lang="hu-HU" dirty="0"/>
              <a:t>összeolvasztás esetén elvesznek az attribútumadatok</a:t>
            </a:r>
          </a:p>
          <a:p>
            <a:pPr lvl="1"/>
            <a:r>
              <a:rPr lang="hu-HU" dirty="0"/>
              <a:t>ha ez probléma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használjuk inkább a </a:t>
            </a:r>
            <a:r>
              <a:rPr lang="hu-HU" dirty="0" err="1"/>
              <a:t>Dissolve</a:t>
            </a:r>
            <a:r>
              <a:rPr lang="hu-HU" dirty="0"/>
              <a:t> eszközt!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96" y="97108"/>
            <a:ext cx="3952605" cy="2411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996" y="2671996"/>
            <a:ext cx="3952605" cy="4069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F1EFCDB0-10CD-4A41-1A0D-6FD407B11815}"/>
              </a:ext>
            </a:extLst>
          </p:cNvPr>
          <p:cNvSpPr/>
          <p:nvPr/>
        </p:nvSpPr>
        <p:spPr>
          <a:xfrm rot="1225821">
            <a:off x="6195538" y="5423464"/>
            <a:ext cx="344831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KÖVETKEZŐ ÓRÁN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978685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Pufferképzés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943474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az egyik nagyobb városon belül (negatív) puffert (pl. Budapest, -2 km)</a:t>
            </a:r>
            <a:endParaRPr lang="en-US" dirty="0"/>
          </a:p>
          <a:p>
            <a:pPr lvl="1"/>
            <a:r>
              <a:rPr lang="hu-HU" dirty="0"/>
              <a:t>hozzunk létre néhány folyó körül/mellett egyoldali (bal), egyenes végű, 4 km-es puffert úgy, hogy a puffereket összevonjuk egy többrészes geometriába</a:t>
            </a:r>
          </a:p>
          <a:p>
            <a:pPr lvl="1"/>
            <a:r>
              <a:rPr lang="hu-HU" dirty="0"/>
              <a:t>nézzük meg az attribútumtáblákat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18" y="1452880"/>
            <a:ext cx="6311701" cy="4582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0725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778488" cy="4754563"/>
          </a:xfrm>
        </p:spPr>
        <p:txBody>
          <a:bodyPr/>
          <a:lstStyle/>
          <a:p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Extract</a:t>
            </a:r>
            <a:r>
              <a:rPr lang="hu-HU" dirty="0"/>
              <a:t> &gt; </a:t>
            </a:r>
            <a:r>
              <a:rPr lang="hu-HU" dirty="0" err="1"/>
              <a:t>Clip</a:t>
            </a:r>
            <a:endParaRPr lang="hu-HU" dirty="0"/>
          </a:p>
          <a:p>
            <a:r>
              <a:rPr lang="hu-HU" dirty="0"/>
              <a:t>körbevágja az első bemeneti vektort (Input </a:t>
            </a:r>
            <a:r>
              <a:rPr lang="hu-HU" dirty="0" err="1"/>
              <a:t>Features</a:t>
            </a:r>
            <a:r>
              <a:rPr lang="hu-HU" dirty="0"/>
              <a:t>) a második bemeneti vektorral (</a:t>
            </a:r>
            <a:r>
              <a:rPr lang="hu-HU" dirty="0" err="1"/>
              <a:t>Clip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)</a:t>
            </a:r>
          </a:p>
          <a:p>
            <a:r>
              <a:rPr lang="hu-HU" dirty="0"/>
              <a:t>megtartja az </a:t>
            </a:r>
            <a:r>
              <a:rPr lang="hu-HU" dirty="0" err="1"/>
              <a:t>attribútumadatokat</a:t>
            </a:r>
            <a:r>
              <a:rPr lang="hu-HU" dirty="0"/>
              <a:t> (mezőket)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688" y="4420998"/>
            <a:ext cx="4371975" cy="1632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689" y="2433241"/>
            <a:ext cx="4371975" cy="1788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689" y="490538"/>
            <a:ext cx="4371975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275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EDBF2A-E004-4887-DF71-D0A6217F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Vágás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AE5D1F-EB3D-468E-B568-B54134A0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16589" cy="4754563"/>
          </a:xfrm>
        </p:spPr>
        <p:txBody>
          <a:bodyPr/>
          <a:lstStyle/>
          <a:p>
            <a:r>
              <a:rPr lang="hu-HU" dirty="0"/>
              <a:t>a vágás hatására a korábban összefüggő geometriák szétszakadhatnak többrészes (multipart) geometriákká</a:t>
            </a:r>
          </a:p>
          <a:p>
            <a:pPr lvl="1"/>
            <a:r>
              <a:rPr lang="hu-HU" dirty="0"/>
              <a:t>utólag szét lehet szedni szerkesztés során, vagy eszközzel</a:t>
            </a:r>
          </a:p>
          <a:p>
            <a:r>
              <a:rPr lang="hu-HU" dirty="0"/>
              <a:t>többrészes geometria:</a:t>
            </a:r>
          </a:p>
          <a:p>
            <a:pPr lvl="1"/>
            <a:r>
              <a:rPr lang="hu-HU" dirty="0"/>
              <a:t>egy entitáshoz (egy sorhoz az attribútumtáblában) a térben több pont/vonallánc/poligon tartozik (tartozhat)</a:t>
            </a:r>
          </a:p>
          <a:p>
            <a:pPr lvl="1"/>
            <a:r>
              <a:rPr lang="hu-HU" dirty="0"/>
              <a:t>bármelyik részére kattintunk, az egész entitás (az összes összetartozó rész) </a:t>
            </a:r>
            <a:r>
              <a:rPr lang="hu-HU" dirty="0" err="1"/>
              <a:t>kijelölődik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4BC85F-90BF-A930-4D28-39D22F90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95FC881-79C2-D83C-CCDA-21146086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89" y="1422400"/>
            <a:ext cx="5271437" cy="47069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4948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512243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folyók körbevágása a téglalappal és körrel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43" y="1422400"/>
            <a:ext cx="5648200" cy="4627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5817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6B469A-8CAB-8F91-65EC-19890E71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B32C89-6B18-85A0-98A4-F8943F9E1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264058" cy="4754563"/>
          </a:xfrm>
        </p:spPr>
        <p:txBody>
          <a:bodyPr/>
          <a:lstStyle/>
          <a:p>
            <a:r>
              <a:rPr lang="hu-HU" dirty="0"/>
              <a:t>válogasd le a Duna nevezetű (</a:t>
            </a:r>
            <a:r>
              <a:rPr lang="hu-HU" dirty="0" err="1"/>
              <a:t>name</a:t>
            </a:r>
            <a:r>
              <a:rPr lang="hu-HU" dirty="0"/>
              <a:t> mező) folyószakaszokat</a:t>
            </a:r>
          </a:p>
          <a:p>
            <a:pPr indent="-228600"/>
            <a:r>
              <a:rPr lang="hu-HU" dirty="0"/>
              <a:t>rajzolj köréjük 10 km-es, kétoldali, egyenes végződésű puffereket úgy, hogy a létrejött pufferpoligonok legyenek </a:t>
            </a:r>
            <a:r>
              <a:rPr lang="hu-HU" dirty="0" err="1"/>
              <a:t>összeuniózva</a:t>
            </a:r>
            <a:endParaRPr lang="hu-HU" dirty="0"/>
          </a:p>
          <a:p>
            <a:pPr indent="-228600"/>
            <a:r>
              <a:rPr lang="hu-HU" dirty="0"/>
              <a:t>válogasd le a két rajzolt poligon közül azt, amelyiknek a neve (</a:t>
            </a:r>
            <a:r>
              <a:rPr lang="hu-HU" dirty="0" err="1"/>
              <a:t>Name</a:t>
            </a:r>
            <a:r>
              <a:rPr lang="hu-HU" dirty="0"/>
              <a:t> mező) "</a:t>
            </a:r>
            <a:r>
              <a:rPr lang="hu-HU" dirty="0" err="1"/>
              <a:t>teglalap</a:t>
            </a:r>
            <a:r>
              <a:rPr lang="hu-HU" dirty="0"/>
              <a:t>"</a:t>
            </a:r>
          </a:p>
          <a:p>
            <a:pPr indent="-228600"/>
            <a:r>
              <a:rPr lang="hu-HU" dirty="0"/>
              <a:t>vágd körbe a Duna-puffert a téglalappal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BF6D08-48A0-1AC2-836A-D135D2C0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9720D96-BD0C-C73C-3A0F-B0B3D409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8" y="1404040"/>
            <a:ext cx="4961220" cy="4772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301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6B469A-8CAB-8F91-65EC-19890E71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– megoldás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BF6D08-48A0-1AC2-836A-D135D2C0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9EC31CF-6054-36F4-304C-88484F5E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6706"/>
            <a:ext cx="3440942" cy="4806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B90897A-58CC-F00F-FFF8-4F608F5C7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22" y="1356707"/>
            <a:ext cx="3447650" cy="2341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EE7CEF0-C155-DBBF-8767-518A97AFE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752" y="1356706"/>
            <a:ext cx="3447650" cy="4806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BE4F534-5770-D450-47EE-BF0630C6A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621" y="3813897"/>
            <a:ext cx="3440942" cy="2348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9B41AD-513C-B3E1-4CC7-ED066EF9630B}"/>
              </a:ext>
            </a:extLst>
          </p:cNvPr>
          <p:cNvSpPr txBox="1">
            <a:spLocks/>
          </p:cNvSpPr>
          <p:nvPr/>
        </p:nvSpPr>
        <p:spPr>
          <a:xfrm>
            <a:off x="3894316" y="135670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E13332B-3E81-842D-877D-F91C57B5E8B7}"/>
              </a:ext>
            </a:extLst>
          </p:cNvPr>
          <p:cNvSpPr txBox="1">
            <a:spLocks/>
          </p:cNvSpPr>
          <p:nvPr/>
        </p:nvSpPr>
        <p:spPr>
          <a:xfrm>
            <a:off x="7460446" y="135670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274A109F-A1F3-62F0-07EC-A33E9796A6C6}"/>
              </a:ext>
            </a:extLst>
          </p:cNvPr>
          <p:cNvSpPr txBox="1">
            <a:spLocks/>
          </p:cNvSpPr>
          <p:nvPr/>
        </p:nvSpPr>
        <p:spPr>
          <a:xfrm>
            <a:off x="11026576" y="135670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C3904269-4A10-517D-BFF9-708114EEEABA}"/>
              </a:ext>
            </a:extLst>
          </p:cNvPr>
          <p:cNvSpPr txBox="1">
            <a:spLocks/>
          </p:cNvSpPr>
          <p:nvPr/>
        </p:nvSpPr>
        <p:spPr>
          <a:xfrm>
            <a:off x="7460446" y="3813897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000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Geoprocessing</a:t>
            </a:r>
            <a:r>
              <a:rPr lang="hu-HU" dirty="0"/>
              <a:t> menü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153400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néhány gyakran használt eszköz</a:t>
            </a:r>
          </a:p>
          <a:p>
            <a:pPr lvl="1"/>
            <a:r>
              <a:rPr lang="hu-HU" dirty="0"/>
              <a:t>elég ad hoc módon kiválasztva</a:t>
            </a:r>
          </a:p>
          <a:p>
            <a:pPr lvl="1"/>
            <a:r>
              <a:rPr lang="hu-HU" dirty="0"/>
              <a:t>de </a:t>
            </a:r>
            <a:r>
              <a:rPr lang="hu-HU" dirty="0" err="1"/>
              <a:t>testreszabhatjuk</a:t>
            </a:r>
            <a:r>
              <a:rPr lang="hu-HU" dirty="0"/>
              <a:t> az egész menüt (hamarosan)</a:t>
            </a:r>
          </a:p>
          <a:p>
            <a:r>
              <a:rPr lang="hu-HU" dirty="0"/>
              <a:t>fontos ablakok</a:t>
            </a:r>
          </a:p>
          <a:p>
            <a:pPr lvl="1"/>
            <a:r>
              <a:rPr lang="hu-HU" dirty="0" err="1"/>
              <a:t>Search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– eszközkereső</a:t>
            </a:r>
          </a:p>
          <a:p>
            <a:pPr lvl="1"/>
            <a:r>
              <a:rPr lang="hu-HU" dirty="0" err="1"/>
              <a:t>ArcToolbox</a:t>
            </a:r>
            <a:r>
              <a:rPr lang="hu-HU" dirty="0"/>
              <a:t> – eszköztár</a:t>
            </a:r>
          </a:p>
          <a:p>
            <a:pPr lvl="1"/>
            <a:r>
              <a:rPr lang="hu-HU" dirty="0" err="1"/>
              <a:t>Results</a:t>
            </a:r>
            <a:r>
              <a:rPr lang="hu-HU" dirty="0"/>
              <a:t> – eszközfuttatási előzmények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600" y="1422400"/>
            <a:ext cx="2990850" cy="4682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8903970" y="1630680"/>
            <a:ext cx="3167380" cy="21865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1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Halmazműveletek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Overlay</a:t>
            </a:r>
            <a:r>
              <a:rPr lang="hu-HU" dirty="0"/>
              <a:t> &gt; </a:t>
            </a:r>
            <a:r>
              <a:rPr lang="en-US" dirty="0"/>
              <a:t>Union</a:t>
            </a:r>
            <a:r>
              <a:rPr lang="hu-HU" dirty="0"/>
              <a:t>, </a:t>
            </a:r>
            <a:r>
              <a:rPr lang="hu-HU" dirty="0" err="1"/>
              <a:t>Intersect</a:t>
            </a:r>
            <a:r>
              <a:rPr lang="hu-HU" dirty="0"/>
              <a:t>, </a:t>
            </a:r>
            <a:r>
              <a:rPr lang="hu-HU" dirty="0" err="1"/>
              <a:t>Erase</a:t>
            </a:r>
            <a:r>
              <a:rPr lang="hu-HU" dirty="0"/>
              <a:t>, </a:t>
            </a:r>
            <a:r>
              <a:rPr lang="hu-HU" dirty="0" err="1"/>
              <a:t>Symmetrical</a:t>
            </a:r>
            <a:r>
              <a:rPr lang="hu-HU" dirty="0"/>
              <a:t> </a:t>
            </a:r>
            <a:r>
              <a:rPr lang="hu-HU" dirty="0" err="1"/>
              <a:t>Difference</a:t>
            </a:r>
            <a:endParaRPr lang="hu-HU" dirty="0"/>
          </a:p>
          <a:p>
            <a:pPr lvl="1"/>
            <a:r>
              <a:rPr lang="hu-HU" dirty="0"/>
              <a:t>az unió- és metszetképzés egy, kettő vagy sok fájlt/réteget fogad</a:t>
            </a:r>
          </a:p>
          <a:p>
            <a:pPr lvl="1"/>
            <a:r>
              <a:rPr lang="hu-HU" dirty="0"/>
              <a:t>a különbség és a szimmetrikus különbség két fájlt/réteget vár (két külön paraméternek átadva)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2404"/>
            <a:ext cx="3550420" cy="15938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3996152"/>
            <a:ext cx="3550420" cy="1180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5" y="1913799"/>
            <a:ext cx="3550420" cy="1956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5306832"/>
            <a:ext cx="3550420" cy="1411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9072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Halmazműveletek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unió</a:t>
            </a:r>
          </a:p>
          <a:p>
            <a:pPr lvl="1"/>
            <a:r>
              <a:rPr lang="hu-HU" dirty="0"/>
              <a:t>minden határvonalat megtart (nem olvaszt össze)</a:t>
            </a:r>
          </a:p>
          <a:p>
            <a:pPr lvl="1"/>
            <a:r>
              <a:rPr lang="hu-HU" dirty="0" err="1"/>
              <a:t>JoinAttributes</a:t>
            </a:r>
            <a:r>
              <a:rPr lang="hu-HU" dirty="0"/>
              <a:t>: mely mezők kerüljenek át a bemeneti rétegekből a kimeneti rétegbe</a:t>
            </a:r>
          </a:p>
          <a:p>
            <a:pPr lvl="1"/>
            <a:r>
              <a:rPr lang="hu-HU" dirty="0" err="1"/>
              <a:t>Gaps</a:t>
            </a:r>
            <a:r>
              <a:rPr lang="hu-HU" dirty="0"/>
              <a:t> </a:t>
            </a:r>
            <a:r>
              <a:rPr lang="hu-HU" dirty="0" err="1"/>
              <a:t>Allowed</a:t>
            </a:r>
            <a:r>
              <a:rPr lang="hu-HU" dirty="0"/>
              <a:t>: ha nem, kitölti a lyukakat</a:t>
            </a:r>
          </a:p>
          <a:p>
            <a:r>
              <a:rPr lang="hu-HU" dirty="0" err="1"/>
              <a:t>JoinAttributes</a:t>
            </a:r>
            <a:endParaRPr lang="hu-HU" dirty="0"/>
          </a:p>
          <a:p>
            <a:pPr lvl="1"/>
            <a:r>
              <a:rPr lang="hu-HU" dirty="0"/>
              <a:t>ALL (alapértelmezett): minden mezőt megtart</a:t>
            </a:r>
          </a:p>
          <a:p>
            <a:pPr lvl="1"/>
            <a:r>
              <a:rPr lang="hu-HU" dirty="0"/>
              <a:t>NO_FID: mire jó?!</a:t>
            </a:r>
          </a:p>
          <a:p>
            <a:pPr lvl="1"/>
            <a:r>
              <a:rPr lang="hu-HU" dirty="0"/>
              <a:t>ONLY_FID: csak azonosítómezők (később még ez alapján hozzárendelhetjük a többi adatot, ha mégis kellene)</a:t>
            </a:r>
          </a:p>
          <a:p>
            <a:pPr lvl="1"/>
            <a:r>
              <a:rPr lang="hu-HU" dirty="0"/>
              <a:t>ahol nem ismeri az értéket, ott az FID-hoz -1-et, a számokhoz 0-t, a szövegekhez egy szóközt ír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2404"/>
            <a:ext cx="3550420" cy="15938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3996152"/>
            <a:ext cx="3550420" cy="1180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5" y="1913799"/>
            <a:ext cx="3550420" cy="1956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5306832"/>
            <a:ext cx="3550420" cy="1411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9684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Halmazműveletek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metszet</a:t>
            </a:r>
          </a:p>
          <a:p>
            <a:pPr lvl="1"/>
            <a:r>
              <a:rPr lang="hu-HU" dirty="0"/>
              <a:t>azokat a körvonalakat tartja meg, amelyek az átlapoló poligonokra esnek</a:t>
            </a:r>
          </a:p>
          <a:p>
            <a:pPr lvl="1"/>
            <a:r>
              <a:rPr lang="hu-HU" dirty="0"/>
              <a:t>nem olvaszt össze</a:t>
            </a:r>
          </a:p>
          <a:p>
            <a:pPr lvl="1"/>
            <a:r>
              <a:rPr lang="hu-HU" dirty="0" err="1"/>
              <a:t>JoinAttributes</a:t>
            </a:r>
            <a:r>
              <a:rPr lang="hu-HU" dirty="0"/>
              <a:t> paraméter: mint az uniónál</a:t>
            </a:r>
          </a:p>
          <a:p>
            <a:pPr lvl="1"/>
            <a:r>
              <a:rPr lang="hu-HU" dirty="0"/>
              <a:t>Output </a:t>
            </a:r>
            <a:r>
              <a:rPr lang="hu-HU" dirty="0" err="1"/>
              <a:t>Type</a:t>
            </a:r>
            <a:r>
              <a:rPr lang="hu-HU" dirty="0"/>
              <a:t> paraméter: megtartandó geometriák típusa (INPUT/LINE/POINT)</a:t>
            </a:r>
          </a:p>
          <a:p>
            <a:pPr lvl="1"/>
            <a:r>
              <a:rPr lang="hu-HU" dirty="0"/>
              <a:t>INPUT esetben a bemeneti rétegek legalacsonyabb dimenziójú geometriáját választja</a:t>
            </a:r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2404"/>
            <a:ext cx="3550420" cy="15938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3996152"/>
            <a:ext cx="3550420" cy="1180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5" y="1913799"/>
            <a:ext cx="3550420" cy="1956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5306832"/>
            <a:ext cx="3550420" cy="1411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734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Halmazműveletek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különbség</a:t>
            </a:r>
          </a:p>
          <a:p>
            <a:pPr lvl="1"/>
            <a:r>
              <a:rPr lang="hu-HU" dirty="0"/>
              <a:t>az első bemeneti paraméter (Input </a:t>
            </a:r>
            <a:r>
              <a:rPr lang="hu-HU" dirty="0" err="1"/>
              <a:t>Features</a:t>
            </a:r>
            <a:r>
              <a:rPr lang="hu-HU" dirty="0"/>
              <a:t>) és a második bemeneti paraméter (</a:t>
            </a:r>
            <a:r>
              <a:rPr lang="hu-HU" dirty="0" err="1"/>
              <a:t>Erase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) különbségét képzi</a:t>
            </a:r>
          </a:p>
          <a:p>
            <a:pPr lvl="1"/>
            <a:r>
              <a:rPr lang="hu-HU" dirty="0"/>
              <a:t>minden mezőt megtart az első bemeneti paraméterből</a:t>
            </a:r>
          </a:p>
          <a:p>
            <a:pPr lvl="1"/>
            <a:r>
              <a:rPr lang="hu-HU" dirty="0"/>
              <a:t>ugyanaz a logika, mint a vágás (</a:t>
            </a:r>
            <a:r>
              <a:rPr lang="hu-HU" dirty="0" err="1"/>
              <a:t>Clip</a:t>
            </a:r>
            <a:r>
              <a:rPr lang="hu-HU" dirty="0"/>
              <a:t>) esetén</a:t>
            </a:r>
          </a:p>
          <a:p>
            <a:pPr lvl="1"/>
            <a:r>
              <a:rPr lang="hu-HU" dirty="0"/>
              <a:t>csak pont éppen a második geometriába bele nem esőket tartja meg az első geometriákból</a:t>
            </a:r>
          </a:p>
          <a:p>
            <a:pPr lvl="1"/>
            <a:r>
              <a:rPr lang="hu-HU" dirty="0"/>
              <a:t>a korábban összefüggő geometriák szétszakadhatnak többrészes (</a:t>
            </a:r>
            <a:r>
              <a:rPr lang="hu-HU" dirty="0" err="1"/>
              <a:t>multipart</a:t>
            </a:r>
            <a:r>
              <a:rPr lang="hu-HU" dirty="0"/>
              <a:t>) geometriákká, mint a vágás (</a:t>
            </a:r>
            <a:r>
              <a:rPr lang="hu-HU" dirty="0" err="1"/>
              <a:t>Clip</a:t>
            </a:r>
            <a:r>
              <a:rPr lang="hu-HU" dirty="0"/>
              <a:t>) esetén</a:t>
            </a:r>
          </a:p>
          <a:p>
            <a:pPr lvl="1"/>
            <a:r>
              <a:rPr lang="hu-HU" dirty="0"/>
              <a:t>utólag szét lehet szedni szerkesztés során, vagy eszközzel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2404"/>
            <a:ext cx="3550420" cy="15938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3996152"/>
            <a:ext cx="3550420" cy="1180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5" y="1913799"/>
            <a:ext cx="3550420" cy="1956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5306832"/>
            <a:ext cx="3550420" cy="1411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1053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Halmazműveletek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szimmetrikus különbség</a:t>
            </a:r>
          </a:p>
          <a:p>
            <a:pPr lvl="1"/>
            <a:r>
              <a:rPr lang="hu-HU" dirty="0"/>
              <a:t>két bemeneti paraméter, de a sorrend lényegileg mindegy</a:t>
            </a:r>
          </a:p>
          <a:p>
            <a:pPr lvl="1"/>
            <a:r>
              <a:rPr lang="hu-HU" dirty="0"/>
              <a:t>csak a mezők/elemek sorrendjét befolyásolja a sorrend</a:t>
            </a:r>
          </a:p>
          <a:p>
            <a:pPr lvl="1"/>
            <a:r>
              <a:rPr lang="hu-HU" dirty="0" err="1"/>
              <a:t>JoinAttributes</a:t>
            </a:r>
            <a:r>
              <a:rPr lang="hu-HU" dirty="0"/>
              <a:t> paraméter: mint az uniónál és a metszetnél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2404"/>
            <a:ext cx="3550420" cy="15938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3996152"/>
            <a:ext cx="3550420" cy="1180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5" y="1913799"/>
            <a:ext cx="3550420" cy="1956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5306832"/>
            <a:ext cx="3550420" cy="1411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9713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Halmazműveletek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317246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készítsük el a téglalap és a városok unióját</a:t>
            </a:r>
          </a:p>
          <a:p>
            <a:pPr lvl="1"/>
            <a:r>
              <a:rPr lang="hu-HU" dirty="0"/>
              <a:t>majd a városok és a téglalap metszetét (csak az FID-t megtartva)</a:t>
            </a:r>
          </a:p>
          <a:p>
            <a:pPr lvl="1"/>
            <a:r>
              <a:rPr lang="hu-HU" dirty="0"/>
              <a:t>nézzük meg az attribútumtáblákat (mezősorrend, sorok száma)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660" y="143692"/>
            <a:ext cx="3931920" cy="2898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60" y="3242687"/>
            <a:ext cx="3931920" cy="2858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950" y="143692"/>
            <a:ext cx="3935730" cy="2898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3242687"/>
            <a:ext cx="3929380" cy="2858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/>
          <p:cNvSpPr/>
          <p:nvPr/>
        </p:nvSpPr>
        <p:spPr>
          <a:xfrm>
            <a:off x="10180320" y="735230"/>
            <a:ext cx="306705" cy="2133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gyenes összekötő 12"/>
          <p:cNvCxnSpPr/>
          <p:nvPr/>
        </p:nvCxnSpPr>
        <p:spPr>
          <a:xfrm flipH="1">
            <a:off x="9705975" y="948574"/>
            <a:ext cx="781050" cy="20182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8211253" y="735230"/>
            <a:ext cx="1969067" cy="13197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7" t="5173" r="6812" b="27778"/>
          <a:stretch/>
        </p:blipFill>
        <p:spPr>
          <a:xfrm>
            <a:off x="8211253" y="2071911"/>
            <a:ext cx="1478018" cy="8949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32000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C9232-BFB9-8DEC-EF5D-250E9A35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AA8725-80EA-55F9-0ABB-5BD56170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Halmazműveletek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E87B6C-00FC-D555-D742-D1F238F1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17246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készítsük el a téglalap és a városok különbségét mindkét irányban</a:t>
            </a:r>
          </a:p>
          <a:p>
            <a:pPr lvl="1"/>
            <a:r>
              <a:rPr lang="hu-HU" dirty="0"/>
              <a:t>keressünk többrészes (multipart) geometriát</a:t>
            </a:r>
          </a:p>
          <a:p>
            <a:pPr lvl="1"/>
            <a:r>
              <a:rPr lang="hu-HU" dirty="0"/>
              <a:t>képezzük a </a:t>
            </a:r>
            <a:r>
              <a:rPr lang="hu-HU" dirty="0" err="1"/>
              <a:t>szim</a:t>
            </a:r>
            <a:r>
              <a:rPr lang="hu-HU"/>
              <a:t>-</a:t>
            </a:r>
            <a:br>
              <a:rPr lang="hu-HU"/>
            </a:br>
            <a:r>
              <a:rPr lang="hu-HU"/>
              <a:t>metrikus különbséget (FID-t elveszítve)</a:t>
            </a:r>
          </a:p>
          <a:p>
            <a:pPr lvl="1"/>
            <a:r>
              <a:rPr lang="hu-HU"/>
              <a:t>miért </a:t>
            </a:r>
            <a:r>
              <a:rPr lang="hu-HU" dirty="0"/>
              <a:t>hiányos minden rekord esetén valamelyik mező?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6B01F6-0000-5B4B-0BB8-407D646B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8334948-481D-CAA0-CFBF-A9C59380A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660" y="143692"/>
            <a:ext cx="3931920" cy="2898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2448012-B38F-CAFA-4C70-39EDE3F6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60" y="3242687"/>
            <a:ext cx="3931920" cy="2858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CE1B99B-8DEA-D818-D156-9950D37861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950" y="143692"/>
            <a:ext cx="3935730" cy="2898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0938E4A-7BA9-6A75-838C-C5D373141A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3242687"/>
            <a:ext cx="3929380" cy="2858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47742201-D0F4-1654-DF00-6E390FB62CB7}"/>
              </a:ext>
            </a:extLst>
          </p:cNvPr>
          <p:cNvSpPr/>
          <p:nvPr/>
        </p:nvSpPr>
        <p:spPr>
          <a:xfrm>
            <a:off x="10180320" y="735230"/>
            <a:ext cx="306705" cy="2133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D4775281-4C94-3B73-1AFE-74DFBE5AED39}"/>
              </a:ext>
            </a:extLst>
          </p:cNvPr>
          <p:cNvCxnSpPr/>
          <p:nvPr/>
        </p:nvCxnSpPr>
        <p:spPr>
          <a:xfrm flipH="1">
            <a:off x="9705975" y="948574"/>
            <a:ext cx="781050" cy="20182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DC907812-9F0B-F44B-0BBA-9C8702085B61}"/>
              </a:ext>
            </a:extLst>
          </p:cNvPr>
          <p:cNvCxnSpPr/>
          <p:nvPr/>
        </p:nvCxnSpPr>
        <p:spPr>
          <a:xfrm flipH="1">
            <a:off x="8211253" y="735230"/>
            <a:ext cx="1969067" cy="13197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>
            <a:extLst>
              <a:ext uri="{FF2B5EF4-FFF2-40B4-BE49-F238E27FC236}">
                <a16:creationId xmlns:a16="http://schemas.microsoft.com/office/drawing/2014/main" id="{88773689-76E9-6425-4EE4-BC4F658E62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7" t="5173" r="6812" b="27778"/>
          <a:stretch/>
        </p:blipFill>
        <p:spPr>
          <a:xfrm>
            <a:off x="8211253" y="2071911"/>
            <a:ext cx="1478018" cy="8949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43403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korábban rajzolt poligonok (téglalap és kör), valamint 2. feladat során létrehozott, Duna körüli puffer segítségével végezd el az alábbiakat:</a:t>
            </a:r>
          </a:p>
          <a:p>
            <a:pPr indent="355600"/>
            <a:r>
              <a:rPr lang="hu-HU" dirty="0"/>
              <a:t>1) vágd meg a rajzolt poligonokat a Duna-pufferrel</a:t>
            </a:r>
          </a:p>
          <a:p>
            <a:pPr indent="355600"/>
            <a:r>
              <a:rPr lang="hu-HU" dirty="0"/>
              <a:t>2) képezd a rajzolt poligonok és a Duna-puffer különbségét</a:t>
            </a:r>
          </a:p>
          <a:p>
            <a:r>
              <a:rPr lang="hu-HU" dirty="0"/>
              <a:t>vajon mi lesz az (1) és (2) lépések eredményeinek szimmetrikus </a:t>
            </a:r>
            <a:br>
              <a:rPr lang="hu-HU" dirty="0"/>
            </a:br>
            <a:r>
              <a:rPr lang="hu-HU" dirty="0"/>
              <a:t>különbsége? </a:t>
            </a:r>
          </a:p>
          <a:p>
            <a:pPr lvl="1"/>
            <a:r>
              <a:rPr lang="hu-HU" dirty="0"/>
              <a:t>és az uniója?</a:t>
            </a:r>
          </a:p>
          <a:p>
            <a:pPr lvl="1"/>
            <a:r>
              <a:rPr lang="hu-HU" dirty="0"/>
              <a:t>ellenőrizd a válaszodat a gyakorlatban!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044" y="3111500"/>
            <a:ext cx="2941637" cy="2941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381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35B35909-6024-6F01-785E-C7CE399A7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87" y="3104028"/>
            <a:ext cx="4249317" cy="3065278"/>
          </a:xfrm>
          <a:prstGeom prst="rect">
            <a:avLst/>
          </a:prstGeom>
          <a:ln>
            <a:noFill/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DA4B723-FDCE-7839-FA49-BDBE2829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 – megoldás</a:t>
            </a:r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B5325DE1-6FBA-81F6-92AE-A7800B1C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026063" cy="4754563"/>
          </a:xfrm>
        </p:spPr>
        <p:txBody>
          <a:bodyPr/>
          <a:lstStyle/>
          <a:p>
            <a:r>
              <a:rPr lang="hu-HU" dirty="0"/>
              <a:t>mind az unió, mind a szimmetrikus különbség lényegileg az eredeti kört és téglalapot adja vissza</a:t>
            </a:r>
          </a:p>
          <a:p>
            <a:r>
              <a:rPr lang="hu-HU" dirty="0"/>
              <a:t>csak több elembe vágva</a:t>
            </a:r>
          </a:p>
          <a:p>
            <a:r>
              <a:rPr lang="hu-HU" dirty="0"/>
              <a:t>azért egyezhet meg a kettő, mert a metszetük üres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4A349D-3D59-9E58-5332-0648BD62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DC02D47-9488-5E21-2969-E7B7B23C2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961" y="174093"/>
            <a:ext cx="4230768" cy="2892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8DEA3A4-08F2-F75A-3349-9D8421F46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105" y="1422400"/>
            <a:ext cx="4240025" cy="2892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0F91A48-00D6-DD00-63C0-B04F852C4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480" y="2662901"/>
            <a:ext cx="4230768" cy="2898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F9CE37E-1207-98BD-4ABF-BF45328C3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598" y="3779071"/>
            <a:ext cx="4249317" cy="29047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1128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Geoprocessing</a:t>
            </a:r>
            <a:r>
              <a:rPr lang="hu-HU" dirty="0"/>
              <a:t> menü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153400" cy="4754563"/>
          </a:xfrm>
        </p:spPr>
        <p:txBody>
          <a:bodyPr/>
          <a:lstStyle/>
          <a:p>
            <a:r>
              <a:rPr lang="hu-HU" dirty="0"/>
              <a:t>néhány gyakran használt eszköz</a:t>
            </a:r>
          </a:p>
          <a:p>
            <a:pPr lvl="1"/>
            <a:r>
              <a:rPr lang="hu-HU" dirty="0"/>
              <a:t>elég ad hoc módon kiválasztva</a:t>
            </a:r>
          </a:p>
          <a:p>
            <a:pPr lvl="1"/>
            <a:r>
              <a:rPr lang="hu-HU" dirty="0"/>
              <a:t>de </a:t>
            </a:r>
            <a:r>
              <a:rPr lang="hu-HU" dirty="0" err="1"/>
              <a:t>testreszabhatjuk</a:t>
            </a:r>
            <a:r>
              <a:rPr lang="hu-HU" dirty="0"/>
              <a:t> az egész menüt (hamarosan)</a:t>
            </a:r>
          </a:p>
          <a:p>
            <a:r>
              <a:rPr lang="hu-HU" dirty="0">
                <a:solidFill>
                  <a:srgbClr val="FF0000"/>
                </a:solidFill>
              </a:rPr>
              <a:t>fontos ablakok</a:t>
            </a:r>
          </a:p>
          <a:p>
            <a:pPr lvl="1"/>
            <a:r>
              <a:rPr lang="hu-HU" dirty="0" err="1"/>
              <a:t>Search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– eszközkereső</a:t>
            </a:r>
          </a:p>
          <a:p>
            <a:pPr lvl="1"/>
            <a:r>
              <a:rPr lang="hu-HU" dirty="0" err="1"/>
              <a:t>ArcToolbox</a:t>
            </a:r>
            <a:r>
              <a:rPr lang="hu-HU" dirty="0"/>
              <a:t> – eszköztár</a:t>
            </a:r>
          </a:p>
          <a:p>
            <a:pPr lvl="1"/>
            <a:r>
              <a:rPr lang="hu-HU" dirty="0" err="1"/>
              <a:t>Results</a:t>
            </a:r>
            <a:r>
              <a:rPr lang="hu-HU" dirty="0"/>
              <a:t> – eszközfuttatási előzmények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600" y="1422400"/>
            <a:ext cx="2990850" cy="4682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8903970" y="3686175"/>
            <a:ext cx="3167380" cy="15026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Geoprocessing</a:t>
            </a:r>
            <a:r>
              <a:rPr lang="hu-HU" dirty="0"/>
              <a:t> menü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153400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automatizálási lehetőségek</a:t>
            </a:r>
          </a:p>
          <a:p>
            <a:pPr lvl="1"/>
            <a:r>
              <a:rPr lang="hu-HU" dirty="0" err="1"/>
              <a:t>ModelBuilder</a:t>
            </a:r>
            <a:r>
              <a:rPr lang="hu-HU" dirty="0"/>
              <a:t> – grafikus programozás az eszközök felhasználásával (</a:t>
            </a:r>
            <a:r>
              <a:rPr lang="hu-HU" dirty="0" err="1"/>
              <a:t>MSc</a:t>
            </a:r>
            <a:r>
              <a:rPr lang="hu-HU" dirty="0"/>
              <a:t>, GIS-rendszerek és -alkalmazások)</a:t>
            </a:r>
          </a:p>
          <a:p>
            <a:pPr lvl="1"/>
            <a:r>
              <a:rPr lang="hu-HU" dirty="0"/>
              <a:t>Python – valódi programozás az eszközök felhasználásával (</a:t>
            </a:r>
            <a:r>
              <a:rPr lang="hu-HU" dirty="0" err="1"/>
              <a:t>MSc</a:t>
            </a:r>
            <a:r>
              <a:rPr lang="hu-HU" dirty="0"/>
              <a:t>, Térinformatikai programozás)</a:t>
            </a:r>
          </a:p>
          <a:p>
            <a:r>
              <a:rPr lang="hu-HU" dirty="0"/>
              <a:t>beállítások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600" y="1422400"/>
            <a:ext cx="2990850" cy="4682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8903970" y="5076825"/>
            <a:ext cx="3167380" cy="7406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65" y="3835321"/>
            <a:ext cx="5422875" cy="2269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99" y="3835321"/>
            <a:ext cx="3171825" cy="2269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86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Geoprocessing</a:t>
            </a:r>
            <a:r>
              <a:rPr lang="hu-HU" dirty="0"/>
              <a:t> menü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153400" cy="4754563"/>
          </a:xfrm>
        </p:spPr>
        <p:txBody>
          <a:bodyPr/>
          <a:lstStyle/>
          <a:p>
            <a:r>
              <a:rPr lang="hu-HU" dirty="0"/>
              <a:t>automatizálási lehetőségek</a:t>
            </a:r>
          </a:p>
          <a:p>
            <a:pPr lvl="1"/>
            <a:r>
              <a:rPr lang="hu-HU" dirty="0" err="1"/>
              <a:t>ModelBuilder</a:t>
            </a:r>
            <a:r>
              <a:rPr lang="hu-HU" dirty="0"/>
              <a:t> – grafikus programozás az eszközök felhasználásával (</a:t>
            </a:r>
            <a:r>
              <a:rPr lang="hu-HU" dirty="0" err="1"/>
              <a:t>MSc</a:t>
            </a:r>
            <a:r>
              <a:rPr lang="hu-HU" dirty="0"/>
              <a:t>, GIS-rendszerek és -alkalmazások)</a:t>
            </a:r>
          </a:p>
          <a:p>
            <a:pPr lvl="1"/>
            <a:r>
              <a:rPr lang="hu-HU" dirty="0"/>
              <a:t>Python – valódi programozás az eszközök felhasználásával (</a:t>
            </a:r>
            <a:r>
              <a:rPr lang="hu-HU" dirty="0" err="1"/>
              <a:t>MSc</a:t>
            </a:r>
            <a:r>
              <a:rPr lang="hu-HU" dirty="0"/>
              <a:t>, Térinformatikai programozás)</a:t>
            </a:r>
          </a:p>
          <a:p>
            <a:r>
              <a:rPr lang="hu-HU" dirty="0">
                <a:solidFill>
                  <a:srgbClr val="FF0000"/>
                </a:solidFill>
              </a:rPr>
              <a:t>beállítások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600" y="1422400"/>
            <a:ext cx="2990850" cy="4682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8903970" y="5810250"/>
            <a:ext cx="3167380" cy="3406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Menü testreszabása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177839" cy="4754563"/>
          </a:xfrm>
        </p:spPr>
        <p:txBody>
          <a:bodyPr/>
          <a:lstStyle/>
          <a:p>
            <a:r>
              <a:rPr lang="hu-HU" dirty="0" err="1"/>
              <a:t>Customize</a:t>
            </a:r>
            <a:r>
              <a:rPr lang="hu-HU" dirty="0"/>
              <a:t> &gt; </a:t>
            </a:r>
            <a:r>
              <a:rPr lang="hu-HU" dirty="0" err="1"/>
              <a:t>Customize</a:t>
            </a:r>
            <a:r>
              <a:rPr lang="hu-HU" dirty="0"/>
              <a:t> </a:t>
            </a:r>
            <a:r>
              <a:rPr lang="hu-HU" dirty="0" err="1"/>
              <a:t>Mode</a:t>
            </a:r>
            <a:r>
              <a:rPr lang="hu-HU" dirty="0"/>
              <a:t>… &gt; </a:t>
            </a:r>
            <a:r>
              <a:rPr lang="hu-HU" dirty="0" err="1"/>
              <a:t>Commands</a:t>
            </a:r>
            <a:endParaRPr lang="hu-HU" dirty="0"/>
          </a:p>
          <a:p>
            <a:pPr lvl="1"/>
            <a:r>
              <a:rPr lang="hu-HU" dirty="0"/>
              <a:t>fogd és vidd (</a:t>
            </a:r>
            <a:r>
              <a:rPr lang="hu-HU" dirty="0" err="1"/>
              <a:t>drag&amp;drop</a:t>
            </a:r>
            <a:r>
              <a:rPr lang="hu-HU" dirty="0"/>
              <a:t>) módszerrel szerkeszthetjük a menüt és az eszköztárakat</a:t>
            </a:r>
          </a:p>
          <a:p>
            <a:pPr lvl="1"/>
            <a:r>
              <a:rPr lang="hu-HU" dirty="0"/>
              <a:t>berakhatunk/kiszedhetünk elemeket</a:t>
            </a:r>
          </a:p>
          <a:p>
            <a:pPr lvl="1"/>
            <a:r>
              <a:rPr lang="hu-HU" dirty="0"/>
              <a:t>átpakolhatunk elemeket, módosíthatjuk a sorrendet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rakjuk be az </a:t>
            </a:r>
            <a:r>
              <a:rPr lang="hu-HU" dirty="0" err="1"/>
              <a:t>Erase</a:t>
            </a:r>
            <a:r>
              <a:rPr lang="hu-HU" dirty="0"/>
              <a:t> eszközt</a:t>
            </a:r>
          </a:p>
          <a:p>
            <a:pPr lvl="1"/>
            <a:r>
              <a:rPr lang="hu-HU" dirty="0"/>
              <a:t>szedjük ki a </a:t>
            </a:r>
            <a:r>
              <a:rPr lang="hu-HU" dirty="0" err="1"/>
              <a:t>Merge</a:t>
            </a:r>
            <a:r>
              <a:rPr lang="hu-HU" dirty="0"/>
              <a:t> eszközt</a:t>
            </a:r>
          </a:p>
          <a:p>
            <a:pPr lvl="1"/>
            <a:r>
              <a:rPr lang="hu-HU" dirty="0"/>
              <a:t>változtassuk meg a sorrendet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039" y="1422400"/>
            <a:ext cx="6016303" cy="4630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72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19975" cy="4754563"/>
          </a:xfrm>
        </p:spPr>
        <p:txBody>
          <a:bodyPr/>
          <a:lstStyle/>
          <a:p>
            <a:r>
              <a:rPr lang="hu-HU" altLang="hu-HU" dirty="0" err="1"/>
              <a:t>Geoprocessing</a:t>
            </a:r>
            <a:r>
              <a:rPr lang="hu-HU" altLang="hu-HU" dirty="0"/>
              <a:t> &gt; </a:t>
            </a:r>
            <a:r>
              <a:rPr lang="hu-HU" altLang="hu-HU" dirty="0" err="1"/>
              <a:t>Geoprocessing</a:t>
            </a:r>
            <a:r>
              <a:rPr lang="hu-HU" altLang="hu-HU" dirty="0"/>
              <a:t> </a:t>
            </a:r>
            <a:r>
              <a:rPr lang="hu-HU" altLang="hu-HU" dirty="0" err="1"/>
              <a:t>Options</a:t>
            </a:r>
            <a:r>
              <a:rPr lang="hu-HU" altLang="hu-HU" dirty="0"/>
              <a:t>…</a:t>
            </a:r>
          </a:p>
          <a:p>
            <a:r>
              <a:rPr lang="hu-HU" dirty="0">
                <a:solidFill>
                  <a:srgbClr val="FF0000"/>
                </a:solidFill>
              </a:rPr>
              <a:t>létező kimeneti fájl automatikus f</a:t>
            </a:r>
            <a:r>
              <a:rPr lang="en-US" dirty="0" err="1">
                <a:solidFill>
                  <a:srgbClr val="FF0000"/>
                </a:solidFill>
              </a:rPr>
              <a:t>elülírás</a:t>
            </a:r>
            <a:r>
              <a:rPr lang="hu-HU" dirty="0">
                <a:solidFill>
                  <a:srgbClr val="FF0000"/>
                </a:solidFill>
              </a:rPr>
              <a:t>a</a:t>
            </a:r>
          </a:p>
          <a:p>
            <a:pPr lvl="1"/>
            <a:r>
              <a:rPr lang="hu-HU" dirty="0"/>
              <a:t>alapértelmezetten nem engedélyezett</a:t>
            </a:r>
          </a:p>
          <a:p>
            <a:pPr lvl="1"/>
            <a:r>
              <a:rPr lang="hu-HU" dirty="0"/>
              <a:t>hibát dob az eszköz, ha már létezik a kimeneti fájl</a:t>
            </a:r>
            <a:endParaRPr lang="en-US" dirty="0"/>
          </a:p>
          <a:p>
            <a:r>
              <a:rPr lang="hu-HU" dirty="0"/>
              <a:t>eszközfuttatások </a:t>
            </a:r>
            <a:r>
              <a:rPr lang="hu-HU" dirty="0" err="1"/>
              <a:t>logolása</a:t>
            </a:r>
            <a:endParaRPr lang="hu-HU" dirty="0"/>
          </a:p>
          <a:p>
            <a:pPr lvl="1"/>
            <a:r>
              <a:rPr lang="hu-HU" dirty="0" err="1"/>
              <a:t>xml-fájlba</a:t>
            </a:r>
            <a:r>
              <a:rPr lang="hu-HU" dirty="0"/>
              <a:t> rögzíti azokat az adatokat, amit a </a:t>
            </a:r>
            <a:r>
              <a:rPr lang="hu-HU" dirty="0" err="1"/>
              <a:t>Results</a:t>
            </a:r>
            <a:r>
              <a:rPr lang="hu-HU" dirty="0"/>
              <a:t> ablakban is visszanézhetünk</a:t>
            </a:r>
          </a:p>
          <a:p>
            <a:pPr lvl="1"/>
            <a:r>
              <a:rPr lang="en-US" dirty="0"/>
              <a:t>C:\Users\</a:t>
            </a:r>
            <a:r>
              <a:rPr lang="hu-HU" dirty="0"/>
              <a:t>[felhasználónév]</a:t>
            </a:r>
            <a:r>
              <a:rPr lang="en-US" dirty="0"/>
              <a:t>\</a:t>
            </a:r>
            <a:r>
              <a:rPr lang="en-US" dirty="0" err="1"/>
              <a:t>AppData</a:t>
            </a:r>
            <a:r>
              <a:rPr lang="en-US" dirty="0"/>
              <a:t>\Roaming\ESRI\Desktop10.</a:t>
            </a:r>
            <a:r>
              <a:rPr lang="hu-HU" dirty="0"/>
              <a:t>8</a:t>
            </a:r>
            <a:r>
              <a:rPr lang="en-US" dirty="0"/>
              <a:t>\</a:t>
            </a:r>
            <a:r>
              <a:rPr lang="en-US" dirty="0" err="1"/>
              <a:t>ArcToolbox</a:t>
            </a:r>
            <a:r>
              <a:rPr lang="en-US" dirty="0"/>
              <a:t>\History</a:t>
            </a:r>
            <a:endParaRPr lang="hu-HU" dirty="0"/>
          </a:p>
          <a:p>
            <a:pPr lvl="1"/>
            <a:r>
              <a:rPr lang="hu-HU" dirty="0"/>
              <a:t>emellett a kimeneti fájl </a:t>
            </a:r>
            <a:r>
              <a:rPr lang="hu-HU" dirty="0" err="1"/>
              <a:t>metaadataiba</a:t>
            </a:r>
            <a:r>
              <a:rPr lang="hu-HU" dirty="0"/>
              <a:t> is beírja az előállításának részleteit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1357040"/>
            <a:ext cx="3824287" cy="4791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8408669" y="1828800"/>
            <a:ext cx="3469005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10946</TotalTime>
  <Words>2541</Words>
  <Application>Microsoft Office PowerPoint</Application>
  <PresentationFormat>Szélesvásznú</PresentationFormat>
  <Paragraphs>411</Paragraphs>
  <Slides>49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5" baseType="lpstr">
      <vt:lpstr>Arial</vt:lpstr>
      <vt:lpstr>Arial Narrow</vt:lpstr>
      <vt:lpstr>Calibri</vt:lpstr>
      <vt:lpstr>Courier New</vt:lpstr>
      <vt:lpstr>Wingdings</vt:lpstr>
      <vt:lpstr>Office-téma</vt:lpstr>
      <vt:lpstr>Térbeli adatok elemzése 1.</vt:lpstr>
      <vt:lpstr>Térbeli adatok elemzése</vt:lpstr>
      <vt:lpstr>Térbeli adatok elemzése</vt:lpstr>
      <vt:lpstr>Geoprocessing menü</vt:lpstr>
      <vt:lpstr>Geoprocessing menü</vt:lpstr>
      <vt:lpstr>Geoprocessing menü</vt:lpstr>
      <vt:lpstr>Geoprocessing menü</vt:lpstr>
      <vt:lpstr>Menü testreszabása</vt:lpstr>
      <vt:lpstr>Beállítások</vt:lpstr>
      <vt:lpstr>Beállítások</vt:lpstr>
      <vt:lpstr>Beállítások</vt:lpstr>
      <vt:lpstr>Beállítások</vt:lpstr>
      <vt:lpstr>Beállítások</vt:lpstr>
      <vt:lpstr>Beállítások</vt:lpstr>
      <vt:lpstr>Beállítások</vt:lpstr>
      <vt:lpstr>Beállítások</vt:lpstr>
      <vt:lpstr>Eszközök keresése</vt:lpstr>
      <vt:lpstr>Eszközök keresése</vt:lpstr>
      <vt:lpstr>Eszközök futtatása</vt:lpstr>
      <vt:lpstr>Eszközök futtatása</vt:lpstr>
      <vt:lpstr>Eszközfuttatási előzmények</vt:lpstr>
      <vt:lpstr>Eszközfuttatási előzmények</vt:lpstr>
      <vt:lpstr>1. feladat</vt:lpstr>
      <vt:lpstr>Rajzolás ideiglenes vászonra</vt:lpstr>
      <vt:lpstr>Rajzolás ideiglenes vászonra</vt:lpstr>
      <vt:lpstr>Rajzolás ideiglenes vászonra</vt:lpstr>
      <vt:lpstr>Rajzolás ideiglenes vászonra</vt:lpstr>
      <vt:lpstr>Rajzolás ideiglenes vászonra</vt:lpstr>
      <vt:lpstr>Rajzolás ideiglenes vászonra</vt:lpstr>
      <vt:lpstr>Pufferképzés</vt:lpstr>
      <vt:lpstr>Pufferképzés</vt:lpstr>
      <vt:lpstr>Pufferképzés</vt:lpstr>
      <vt:lpstr>Pufferképzés</vt:lpstr>
      <vt:lpstr>Pufferképzés</vt:lpstr>
      <vt:lpstr>Vágás</vt:lpstr>
      <vt:lpstr>Vágás</vt:lpstr>
      <vt:lpstr>Vágás</vt:lpstr>
      <vt:lpstr>2. feladat</vt:lpstr>
      <vt:lpstr>2. feladat – megoldás</vt:lpstr>
      <vt:lpstr>Halmazműveletek</vt:lpstr>
      <vt:lpstr>Halmazműveletek</vt:lpstr>
      <vt:lpstr>Halmazműveletek</vt:lpstr>
      <vt:lpstr>Halmazműveletek</vt:lpstr>
      <vt:lpstr>Halmazműveletek</vt:lpstr>
      <vt:lpstr>Halmazműveletek</vt:lpstr>
      <vt:lpstr>Halmazműveletek</vt:lpstr>
      <vt:lpstr>3. feladat</vt:lpstr>
      <vt:lpstr>3. feladat – megoldás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401</cp:revision>
  <dcterms:created xsi:type="dcterms:W3CDTF">2021-09-14T06:27:21Z</dcterms:created>
  <dcterms:modified xsi:type="dcterms:W3CDTF">2025-12-17T08:16:24Z</dcterms:modified>
</cp:coreProperties>
</file>